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9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372" r:id="rId5"/>
    <p:sldId id="315" r:id="rId6"/>
    <p:sldId id="697" r:id="rId7"/>
    <p:sldId id="1313" r:id="rId8"/>
    <p:sldId id="3381" r:id="rId9"/>
    <p:sldId id="3416" r:id="rId10"/>
    <p:sldId id="3388" r:id="rId11"/>
    <p:sldId id="3410" r:id="rId12"/>
    <p:sldId id="3411" r:id="rId13"/>
    <p:sldId id="3415" r:id="rId14"/>
    <p:sldId id="3413" r:id="rId15"/>
    <p:sldId id="3414" r:id="rId16"/>
    <p:sldId id="3383" r:id="rId17"/>
    <p:sldId id="3418" r:id="rId18"/>
    <p:sldId id="3419" r:id="rId19"/>
    <p:sldId id="3420" r:id="rId20"/>
    <p:sldId id="3397" r:id="rId21"/>
    <p:sldId id="3394" r:id="rId22"/>
    <p:sldId id="3417" r:id="rId23"/>
    <p:sldId id="352" r:id="rId24"/>
  </p:sldIdLst>
  <p:sldSz cx="12204700" cy="6845300"/>
  <p:notesSz cx="12204700" cy="68453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4" userDrawn="1">
          <p15:clr>
            <a:srgbClr val="A4A3A4"/>
          </p15:clr>
        </p15:guide>
        <p15:guide id="2" pos="388" userDrawn="1">
          <p15:clr>
            <a:srgbClr val="A4A3A4"/>
          </p15:clr>
        </p15:guide>
        <p15:guide id="3" pos="4468" userDrawn="1">
          <p15:clr>
            <a:srgbClr val="A4A3A4"/>
          </p15:clr>
        </p15:guide>
        <p15:guide id="4" pos="4756" userDrawn="1">
          <p15:clr>
            <a:srgbClr val="A4A3A4"/>
          </p15:clr>
        </p15:guide>
        <p15:guide id="5" pos="3844" userDrawn="1">
          <p15:clr>
            <a:srgbClr val="A4A3A4"/>
          </p15:clr>
        </p15:guide>
        <p15:guide id="6" orient="horz" pos="2156" userDrawn="1">
          <p15:clr>
            <a:srgbClr val="A4A3A4"/>
          </p15:clr>
        </p15:guide>
        <p15:guide id="7" orient="horz" pos="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eth Kasebele" initials="AK" lastIdx="28" clrIdx="0"/>
  <p:cmAuthor id="2" name="Ivana Damjanov" initials="ID" lastIdx="24" clrIdx="1"/>
  <p:cmAuthor id="3" name="Tingting Li" initials="LTT" lastIdx="1" clrIdx="2"/>
  <p:cmAuthor id="4" name="Uloma Ogba" initials="UO" lastIdx="5" clrIdx="3">
    <p:extLst>
      <p:ext uri="{19B8F6BF-5375-455C-9EA6-DF929625EA0E}">
        <p15:presenceInfo xmlns:p15="http://schemas.microsoft.com/office/powerpoint/2012/main" userId="S::uogba@marketshareassociates.com::917a9109-2622-45ba-ba71-6d43e0ef8c4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BCE1"/>
    <a:srgbClr val="2B3180"/>
    <a:srgbClr val="2EBCE1"/>
    <a:srgbClr val="0C4C6C"/>
    <a:srgbClr val="2A3990"/>
    <a:srgbClr val="9D1D49"/>
    <a:srgbClr val="0198D6"/>
    <a:srgbClr val="E22471"/>
    <a:srgbClr val="016FA1"/>
    <a:srgbClr val="5DBC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962"/>
    <p:restoredTop sz="95816" autoAdjust="0"/>
  </p:normalViewPr>
  <p:slideViewPr>
    <p:cSldViewPr>
      <p:cViewPr varScale="1">
        <p:scale>
          <a:sx n="122" d="100"/>
          <a:sy n="122" d="100"/>
        </p:scale>
        <p:origin x="752" y="192"/>
      </p:cViewPr>
      <p:guideLst>
        <p:guide orient="horz" pos="524"/>
        <p:guide pos="388"/>
        <p:guide pos="4468"/>
        <p:guide pos="4756"/>
        <p:guide pos="3844"/>
        <p:guide orient="horz" pos="2156"/>
        <p:guide orient="horz" pos="9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113" d="100"/>
          <a:sy n="113" d="100"/>
        </p:scale>
        <p:origin x="140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72FBF58-83BF-EC44-8826-A89D855587C8}" type="doc">
      <dgm:prSet loTypeId="urn:microsoft.com/office/officeart/2005/8/layout/process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B68C2BFF-FBCA-2B45-BBB9-2A8912DF05CE}">
      <dgm:prSet phldrT="[Text]"/>
      <dgm:spPr/>
      <dgm:t>
        <a:bodyPr/>
        <a:lstStyle/>
        <a:p>
          <a:pPr marL="0" lvl="0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dirty="0"/>
            <a:t>A national OSS will drive; </a:t>
          </a:r>
        </a:p>
        <a:p>
          <a:pPr marL="0" lvl="0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dirty="0"/>
            <a:t> </a:t>
          </a:r>
          <a:r>
            <a:rPr lang="en-US" b="1" dirty="0"/>
            <a:t>Cheaper &amp;  more diverse digital products </a:t>
          </a:r>
        </a:p>
        <a:p>
          <a:pPr marL="0" lvl="0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b="1" dirty="0"/>
            <a:t>Easier for payments to happen across different DFSPs </a:t>
          </a:r>
          <a:endParaRPr lang="en-GB" b="1" dirty="0"/>
        </a:p>
      </dgm:t>
    </dgm:pt>
    <dgm:pt modelId="{FCB6E674-3A58-AE47-8246-5DF062A47EC3}" type="parTrans" cxnId="{385D43D7-C4B3-AA4A-A02D-8D2CC37E1E0E}">
      <dgm:prSet/>
      <dgm:spPr/>
      <dgm:t>
        <a:bodyPr/>
        <a:lstStyle/>
        <a:p>
          <a:endParaRPr lang="en-GB"/>
        </a:p>
      </dgm:t>
    </dgm:pt>
    <dgm:pt modelId="{0163D5C7-1CF7-CA46-885C-FE5CC516EFB2}" type="sibTrans" cxnId="{385D43D7-C4B3-AA4A-A02D-8D2CC37E1E0E}">
      <dgm:prSet/>
      <dgm:spPr/>
      <dgm:t>
        <a:bodyPr/>
        <a:lstStyle/>
        <a:p>
          <a:endParaRPr lang="en-GB"/>
        </a:p>
      </dgm:t>
    </dgm:pt>
    <dgm:pt modelId="{15A0643F-6395-3E44-B52B-A923C104F59B}">
      <dgm:prSet/>
      <dgm:spPr/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dirty="0"/>
            <a:t>Smaller DFSPs more likely to </a:t>
          </a:r>
          <a:r>
            <a:rPr lang="en-US" b="1" dirty="0"/>
            <a:t>roll out digital products in rural areas &amp; reaching more women</a:t>
          </a:r>
          <a:endParaRPr lang="en-TZ" b="1" dirty="0"/>
        </a:p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endParaRPr lang="en-TZ" dirty="0"/>
        </a:p>
        <a:p>
          <a:pPr marL="0" lvl="0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TZ" dirty="0"/>
        </a:p>
      </dgm:t>
    </dgm:pt>
    <dgm:pt modelId="{D72ED396-1728-454D-8ACA-AFECCF4548EE}" type="parTrans" cxnId="{41318C4F-DB0F-0E47-9C6D-AF08EEA4F253}">
      <dgm:prSet/>
      <dgm:spPr/>
      <dgm:t>
        <a:bodyPr/>
        <a:lstStyle/>
        <a:p>
          <a:endParaRPr lang="en-GB"/>
        </a:p>
      </dgm:t>
    </dgm:pt>
    <dgm:pt modelId="{1DB95B36-9700-E647-ABA0-E73C4A9265EC}" type="sibTrans" cxnId="{41318C4F-DB0F-0E47-9C6D-AF08EEA4F253}">
      <dgm:prSet/>
      <dgm:spPr/>
      <dgm:t>
        <a:bodyPr/>
        <a:lstStyle/>
        <a:p>
          <a:endParaRPr lang="en-GB"/>
        </a:p>
      </dgm:t>
    </dgm:pt>
    <dgm:pt modelId="{551FE0B4-2591-654B-93AE-F882DC2380EF}" type="pres">
      <dgm:prSet presAssocID="{872FBF58-83BF-EC44-8826-A89D855587C8}" presName="diagram" presStyleCnt="0">
        <dgm:presLayoutVars>
          <dgm:dir/>
          <dgm:resizeHandles val="exact"/>
        </dgm:presLayoutVars>
      </dgm:prSet>
      <dgm:spPr/>
    </dgm:pt>
    <dgm:pt modelId="{48759962-9CC8-2649-AD4C-27D38A167B0F}" type="pres">
      <dgm:prSet presAssocID="{B68C2BFF-FBCA-2B45-BBB9-2A8912DF05CE}" presName="node" presStyleLbl="node1" presStyleIdx="0" presStyleCnt="2">
        <dgm:presLayoutVars>
          <dgm:bulletEnabled val="1"/>
        </dgm:presLayoutVars>
      </dgm:prSet>
      <dgm:spPr/>
    </dgm:pt>
    <dgm:pt modelId="{F58FBC29-857D-0B41-852A-191940D30F00}" type="pres">
      <dgm:prSet presAssocID="{0163D5C7-1CF7-CA46-885C-FE5CC516EFB2}" presName="sibTrans" presStyleLbl="sibTrans2D1" presStyleIdx="0" presStyleCnt="1"/>
      <dgm:spPr/>
    </dgm:pt>
    <dgm:pt modelId="{21BB64BA-013E-1C42-8B5B-582192B2E579}" type="pres">
      <dgm:prSet presAssocID="{0163D5C7-1CF7-CA46-885C-FE5CC516EFB2}" presName="connectorText" presStyleLbl="sibTrans2D1" presStyleIdx="0" presStyleCnt="1"/>
      <dgm:spPr/>
    </dgm:pt>
    <dgm:pt modelId="{59917D6E-1808-6B4E-A610-59531262B186}" type="pres">
      <dgm:prSet presAssocID="{15A0643F-6395-3E44-B52B-A923C104F59B}" presName="node" presStyleLbl="node1" presStyleIdx="1" presStyleCnt="2">
        <dgm:presLayoutVars>
          <dgm:bulletEnabled val="1"/>
        </dgm:presLayoutVars>
      </dgm:prSet>
      <dgm:spPr/>
    </dgm:pt>
  </dgm:ptLst>
  <dgm:cxnLst>
    <dgm:cxn modelId="{C3CB2C11-AA21-EE45-BED4-A80F7478E9E0}" type="presOf" srcId="{0163D5C7-1CF7-CA46-885C-FE5CC516EFB2}" destId="{F58FBC29-857D-0B41-852A-191940D30F00}" srcOrd="0" destOrd="0" presId="urn:microsoft.com/office/officeart/2005/8/layout/process5"/>
    <dgm:cxn modelId="{6E749313-8183-424A-B744-C99C3BB0D79D}" type="presOf" srcId="{0163D5C7-1CF7-CA46-885C-FE5CC516EFB2}" destId="{21BB64BA-013E-1C42-8B5B-582192B2E579}" srcOrd="1" destOrd="0" presId="urn:microsoft.com/office/officeart/2005/8/layout/process5"/>
    <dgm:cxn modelId="{32DDB517-4A18-9745-81AE-011EFCA5FA59}" type="presOf" srcId="{15A0643F-6395-3E44-B52B-A923C104F59B}" destId="{59917D6E-1808-6B4E-A610-59531262B186}" srcOrd="0" destOrd="0" presId="urn:microsoft.com/office/officeart/2005/8/layout/process5"/>
    <dgm:cxn modelId="{41318C4F-DB0F-0E47-9C6D-AF08EEA4F253}" srcId="{872FBF58-83BF-EC44-8826-A89D855587C8}" destId="{15A0643F-6395-3E44-B52B-A923C104F59B}" srcOrd="1" destOrd="0" parTransId="{D72ED396-1728-454D-8ACA-AFECCF4548EE}" sibTransId="{1DB95B36-9700-E647-ABA0-E73C4A9265EC}"/>
    <dgm:cxn modelId="{D39F4AA7-BEBE-8E47-B97A-BEBBAB9020A0}" type="presOf" srcId="{872FBF58-83BF-EC44-8826-A89D855587C8}" destId="{551FE0B4-2591-654B-93AE-F882DC2380EF}" srcOrd="0" destOrd="0" presId="urn:microsoft.com/office/officeart/2005/8/layout/process5"/>
    <dgm:cxn modelId="{385D43D7-C4B3-AA4A-A02D-8D2CC37E1E0E}" srcId="{872FBF58-83BF-EC44-8826-A89D855587C8}" destId="{B68C2BFF-FBCA-2B45-BBB9-2A8912DF05CE}" srcOrd="0" destOrd="0" parTransId="{FCB6E674-3A58-AE47-8246-5DF062A47EC3}" sibTransId="{0163D5C7-1CF7-CA46-885C-FE5CC516EFB2}"/>
    <dgm:cxn modelId="{BADE6FEE-E213-7A48-8418-3C74E8BB2F84}" type="presOf" srcId="{B68C2BFF-FBCA-2B45-BBB9-2A8912DF05CE}" destId="{48759962-9CC8-2649-AD4C-27D38A167B0F}" srcOrd="0" destOrd="0" presId="urn:microsoft.com/office/officeart/2005/8/layout/process5"/>
    <dgm:cxn modelId="{3A560158-4F6C-5249-B21C-47BC1D9D7CE6}" type="presParOf" srcId="{551FE0B4-2591-654B-93AE-F882DC2380EF}" destId="{48759962-9CC8-2649-AD4C-27D38A167B0F}" srcOrd="0" destOrd="0" presId="urn:microsoft.com/office/officeart/2005/8/layout/process5"/>
    <dgm:cxn modelId="{B81AF39A-7842-124B-ADA3-ED874F0F88EB}" type="presParOf" srcId="{551FE0B4-2591-654B-93AE-F882DC2380EF}" destId="{F58FBC29-857D-0B41-852A-191940D30F00}" srcOrd="1" destOrd="0" presId="urn:microsoft.com/office/officeart/2005/8/layout/process5"/>
    <dgm:cxn modelId="{FDCAC92B-A18F-A04A-B596-9829235BD3C5}" type="presParOf" srcId="{F58FBC29-857D-0B41-852A-191940D30F00}" destId="{21BB64BA-013E-1C42-8B5B-582192B2E579}" srcOrd="0" destOrd="0" presId="urn:microsoft.com/office/officeart/2005/8/layout/process5"/>
    <dgm:cxn modelId="{688BFEF6-6B0C-004F-AAA1-BCF91E375B39}" type="presParOf" srcId="{551FE0B4-2591-654B-93AE-F882DC2380EF}" destId="{59917D6E-1808-6B4E-A610-59531262B186}" srcOrd="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A2BF91C-75CA-B844-A6B2-513CC2447B3F}" type="doc">
      <dgm:prSet loTypeId="urn:microsoft.com/office/officeart/2005/8/layout/matrix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E26EA021-83B7-BD46-A4D1-95D02C759591}">
      <dgm:prSet phldrT="[Text]" custT="1"/>
      <dgm:spPr>
        <a:solidFill>
          <a:srgbClr val="2EBCE1"/>
        </a:solidFill>
      </dgm:spPr>
      <dgm:t>
        <a:bodyPr/>
        <a:lstStyle/>
        <a:p>
          <a:r>
            <a:rPr lang="en-GB" sz="1800" dirty="0">
              <a:solidFill>
                <a:schemeClr val="bg1"/>
              </a:solidFill>
              <a:latin typeface="Museo Sans 500" panose="02000000000000000000" pitchFamily="2" charset="77"/>
            </a:rPr>
            <a:t>Deployed a sandbox for training on the interoperable payments  technology component</a:t>
          </a:r>
        </a:p>
      </dgm:t>
    </dgm:pt>
    <dgm:pt modelId="{F4EE5809-9CE1-3249-9F42-59D8E244F407}" type="parTrans" cxnId="{E1A1666C-CE7A-2649-934E-C7FA10508DD6}">
      <dgm:prSet/>
      <dgm:spPr/>
      <dgm:t>
        <a:bodyPr/>
        <a:lstStyle/>
        <a:p>
          <a:endParaRPr lang="en-GB"/>
        </a:p>
      </dgm:t>
    </dgm:pt>
    <dgm:pt modelId="{F4204E6F-0651-1C41-BCBC-4863903FF94E}" type="sibTrans" cxnId="{E1A1666C-CE7A-2649-934E-C7FA10508DD6}">
      <dgm:prSet/>
      <dgm:spPr/>
      <dgm:t>
        <a:bodyPr/>
        <a:lstStyle/>
        <a:p>
          <a:endParaRPr lang="en-GB"/>
        </a:p>
      </dgm:t>
    </dgm:pt>
    <dgm:pt modelId="{89A5B449-8FE1-5E49-918A-7ADF6CE3E37F}">
      <dgm:prSet phldrT="[Text]" custT="1"/>
      <dgm:spPr>
        <a:solidFill>
          <a:srgbClr val="2B3180"/>
        </a:solidFill>
      </dgm:spPr>
      <dgm:t>
        <a:bodyPr/>
        <a:lstStyle/>
        <a:p>
          <a:r>
            <a:rPr lang="en-GB" sz="1800" dirty="0">
              <a:latin typeface="Museo Sans 500" panose="02000000000000000000" pitchFamily="2" charset="77"/>
            </a:rPr>
            <a:t>21 financial services providers (MFIs and SACCOs) engaged </a:t>
          </a:r>
        </a:p>
      </dgm:t>
    </dgm:pt>
    <dgm:pt modelId="{317CA130-E3E2-7348-89C0-995FB9E85E59}" type="parTrans" cxnId="{8EFDAEAF-8EC1-E44D-8849-84465CBA3679}">
      <dgm:prSet/>
      <dgm:spPr/>
      <dgm:t>
        <a:bodyPr/>
        <a:lstStyle/>
        <a:p>
          <a:endParaRPr lang="en-GB"/>
        </a:p>
      </dgm:t>
    </dgm:pt>
    <dgm:pt modelId="{581921A1-019A-DA41-8200-3DAD12CBDD4C}" type="sibTrans" cxnId="{8EFDAEAF-8EC1-E44D-8849-84465CBA3679}">
      <dgm:prSet/>
      <dgm:spPr/>
      <dgm:t>
        <a:bodyPr/>
        <a:lstStyle/>
        <a:p>
          <a:endParaRPr lang="en-GB"/>
        </a:p>
      </dgm:t>
    </dgm:pt>
    <dgm:pt modelId="{E8373CB5-0CCC-C344-B75E-65A8C763DEFC}">
      <dgm:prSet phldrT="[Text]" custT="1"/>
      <dgm:spPr>
        <a:solidFill>
          <a:srgbClr val="2B3180"/>
        </a:solidFill>
      </dgm:spPr>
      <dgm:t>
        <a:bodyPr/>
        <a:lstStyle/>
        <a:p>
          <a:r>
            <a:rPr lang="en-GB" sz="1800" dirty="0">
              <a:latin typeface="Museo Sans 500" panose="02000000000000000000" pitchFamily="2" charset="77"/>
            </a:rPr>
            <a:t>2 system integrators fully integrated &amp; supported to play the role of local capacity builders </a:t>
          </a:r>
        </a:p>
      </dgm:t>
    </dgm:pt>
    <dgm:pt modelId="{2F0B9628-7C59-9748-A0F5-E91BFADA8AF1}" type="parTrans" cxnId="{6D957EA8-E35D-7A44-8BD8-930D9175FBA5}">
      <dgm:prSet/>
      <dgm:spPr/>
      <dgm:t>
        <a:bodyPr/>
        <a:lstStyle/>
        <a:p>
          <a:endParaRPr lang="en-GB"/>
        </a:p>
      </dgm:t>
    </dgm:pt>
    <dgm:pt modelId="{F8FD33D2-F0D7-1943-B865-3F5CED3511A2}" type="sibTrans" cxnId="{6D957EA8-E35D-7A44-8BD8-930D9175FBA5}">
      <dgm:prSet/>
      <dgm:spPr/>
      <dgm:t>
        <a:bodyPr/>
        <a:lstStyle/>
        <a:p>
          <a:endParaRPr lang="en-GB"/>
        </a:p>
      </dgm:t>
    </dgm:pt>
    <dgm:pt modelId="{7A0C92E9-47ED-2F45-B82A-B5BE066B800F}">
      <dgm:prSet phldrT="[Text]" custT="1"/>
      <dgm:spPr>
        <a:solidFill>
          <a:srgbClr val="2B3180"/>
        </a:solidFill>
      </dgm:spPr>
      <dgm:t>
        <a:bodyPr/>
        <a:lstStyle/>
        <a:p>
          <a:r>
            <a:rPr lang="en-GB" sz="1800" dirty="0">
              <a:latin typeface="Museo Sans 500" panose="02000000000000000000" pitchFamily="2" charset="77"/>
            </a:rPr>
            <a:t>11 FSPs fully integrated </a:t>
          </a:r>
        </a:p>
      </dgm:t>
    </dgm:pt>
    <dgm:pt modelId="{E4E9618C-12E5-5540-9602-719C61CDD61F}" type="parTrans" cxnId="{0A11F664-E8D4-BC41-BC85-7046026F91E9}">
      <dgm:prSet/>
      <dgm:spPr/>
      <dgm:t>
        <a:bodyPr/>
        <a:lstStyle/>
        <a:p>
          <a:endParaRPr lang="en-GB"/>
        </a:p>
      </dgm:t>
    </dgm:pt>
    <dgm:pt modelId="{3AC95607-2370-B341-929A-7F23D6221C06}" type="sibTrans" cxnId="{0A11F664-E8D4-BC41-BC85-7046026F91E9}">
      <dgm:prSet/>
      <dgm:spPr/>
      <dgm:t>
        <a:bodyPr/>
        <a:lstStyle/>
        <a:p>
          <a:endParaRPr lang="en-GB"/>
        </a:p>
      </dgm:t>
    </dgm:pt>
    <dgm:pt modelId="{41F32C4D-DD2D-CC40-A118-A8637A541CF0}">
      <dgm:prSet phldrT="[Text]" custT="1"/>
      <dgm:spPr>
        <a:solidFill>
          <a:srgbClr val="2B3180"/>
        </a:solidFill>
      </dgm:spPr>
      <dgm:t>
        <a:bodyPr/>
        <a:lstStyle/>
        <a:p>
          <a:r>
            <a:rPr lang="en-GB" sz="1800" dirty="0">
              <a:solidFill>
                <a:schemeClr val="bg1"/>
              </a:solidFill>
              <a:latin typeface="Museo Sans 500" panose="02000000000000000000" pitchFamily="2" charset="77"/>
            </a:rPr>
            <a:t>6 DFSPs joined a Multi-tenant solution</a:t>
          </a:r>
        </a:p>
      </dgm:t>
    </dgm:pt>
    <dgm:pt modelId="{CE068CD6-8285-7E48-89E9-0C195E6083A2}" type="parTrans" cxnId="{B2940D0D-10F2-094A-9402-892C8382B930}">
      <dgm:prSet/>
      <dgm:spPr/>
      <dgm:t>
        <a:bodyPr/>
        <a:lstStyle/>
        <a:p>
          <a:endParaRPr lang="en-GB"/>
        </a:p>
      </dgm:t>
    </dgm:pt>
    <dgm:pt modelId="{40758660-0005-ED46-A7FD-0FFEBF2D1125}" type="sibTrans" cxnId="{B2940D0D-10F2-094A-9402-892C8382B930}">
      <dgm:prSet/>
      <dgm:spPr/>
      <dgm:t>
        <a:bodyPr/>
        <a:lstStyle/>
        <a:p>
          <a:endParaRPr lang="en-GB"/>
        </a:p>
      </dgm:t>
    </dgm:pt>
    <dgm:pt modelId="{C4D86262-A311-AD43-A8C5-0C202B8E6D66}" type="pres">
      <dgm:prSet presAssocID="{9A2BF91C-75CA-B844-A6B2-513CC2447B3F}" presName="diagram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7553CB24-482F-3E43-8415-38385F069B4F}" type="pres">
      <dgm:prSet presAssocID="{9A2BF91C-75CA-B844-A6B2-513CC2447B3F}" presName="matrix" presStyleCnt="0"/>
      <dgm:spPr/>
    </dgm:pt>
    <dgm:pt modelId="{006EE1A8-940B-AB4A-83A8-95DA6CFADF70}" type="pres">
      <dgm:prSet presAssocID="{9A2BF91C-75CA-B844-A6B2-513CC2447B3F}" presName="tile1" presStyleLbl="node1" presStyleIdx="0" presStyleCnt="4"/>
      <dgm:spPr/>
    </dgm:pt>
    <dgm:pt modelId="{9D4BC3D3-E12F-924B-B70A-9844A2CA284B}" type="pres">
      <dgm:prSet presAssocID="{9A2BF91C-75CA-B844-A6B2-513CC2447B3F}" presName="tile1text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03A4AFBB-31CC-7442-9F44-1183B63C560D}" type="pres">
      <dgm:prSet presAssocID="{9A2BF91C-75CA-B844-A6B2-513CC2447B3F}" presName="tile2" presStyleLbl="node1" presStyleIdx="1" presStyleCnt="4" custLinFactNeighborX="-9571"/>
      <dgm:spPr/>
    </dgm:pt>
    <dgm:pt modelId="{AB5EF6CE-F608-6944-BBD9-4ABE9B30A499}" type="pres">
      <dgm:prSet presAssocID="{9A2BF91C-75CA-B844-A6B2-513CC2447B3F}" presName="tile2text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25496792-F62A-634F-BAF1-81835D1DA348}" type="pres">
      <dgm:prSet presAssocID="{9A2BF91C-75CA-B844-A6B2-513CC2447B3F}" presName="tile3" presStyleLbl="node1" presStyleIdx="2" presStyleCnt="4"/>
      <dgm:spPr/>
    </dgm:pt>
    <dgm:pt modelId="{48C3358C-9DFF-404D-AE6C-2F53441C395B}" type="pres">
      <dgm:prSet presAssocID="{9A2BF91C-75CA-B844-A6B2-513CC2447B3F}" presName="tile3text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763587B-F765-0D45-B4A2-03F956A3BA2C}" type="pres">
      <dgm:prSet presAssocID="{9A2BF91C-75CA-B844-A6B2-513CC2447B3F}" presName="tile4" presStyleLbl="node1" presStyleIdx="3" presStyleCnt="4"/>
      <dgm:spPr/>
    </dgm:pt>
    <dgm:pt modelId="{C1D52148-D3D6-CD47-A7FF-D21F1DFC22CD}" type="pres">
      <dgm:prSet presAssocID="{9A2BF91C-75CA-B844-A6B2-513CC2447B3F}" presName="tile4text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7FAEA6F5-08AD-1547-A9F4-1395BCC02A76}" type="pres">
      <dgm:prSet presAssocID="{9A2BF91C-75CA-B844-A6B2-513CC2447B3F}" presName="centerTile" presStyleLbl="fgShp" presStyleIdx="0" presStyleCnt="1" custScaleX="119741" custScaleY="175000">
        <dgm:presLayoutVars>
          <dgm:chMax val="0"/>
          <dgm:chPref val="0"/>
        </dgm:presLayoutVars>
      </dgm:prSet>
      <dgm:spPr/>
    </dgm:pt>
  </dgm:ptLst>
  <dgm:cxnLst>
    <dgm:cxn modelId="{53BBCE02-CBCB-1442-8CDD-F496AA00784F}" type="presOf" srcId="{41F32C4D-DD2D-CC40-A118-A8637A541CF0}" destId="{0763587B-F765-0D45-B4A2-03F956A3BA2C}" srcOrd="0" destOrd="0" presId="urn:microsoft.com/office/officeart/2005/8/layout/matrix1"/>
    <dgm:cxn modelId="{B2940D0D-10F2-094A-9402-892C8382B930}" srcId="{E26EA021-83B7-BD46-A4D1-95D02C759591}" destId="{41F32C4D-DD2D-CC40-A118-A8637A541CF0}" srcOrd="3" destOrd="0" parTransId="{CE068CD6-8285-7E48-89E9-0C195E6083A2}" sibTransId="{40758660-0005-ED46-A7FD-0FFEBF2D1125}"/>
    <dgm:cxn modelId="{B0793D17-EA71-C144-A2E7-FAB5780FCC96}" type="presOf" srcId="{41F32C4D-DD2D-CC40-A118-A8637A541CF0}" destId="{C1D52148-D3D6-CD47-A7FF-D21F1DFC22CD}" srcOrd="1" destOrd="0" presId="urn:microsoft.com/office/officeart/2005/8/layout/matrix1"/>
    <dgm:cxn modelId="{2A4D3920-7057-C54B-92F1-77C45C38AE64}" type="presOf" srcId="{E8373CB5-0CCC-C344-B75E-65A8C763DEFC}" destId="{AB5EF6CE-F608-6944-BBD9-4ABE9B30A499}" srcOrd="1" destOrd="0" presId="urn:microsoft.com/office/officeart/2005/8/layout/matrix1"/>
    <dgm:cxn modelId="{A414603C-AFF9-BE4F-88CB-08ED04394E7A}" type="presOf" srcId="{E26EA021-83B7-BD46-A4D1-95D02C759591}" destId="{7FAEA6F5-08AD-1547-A9F4-1395BCC02A76}" srcOrd="0" destOrd="0" presId="urn:microsoft.com/office/officeart/2005/8/layout/matrix1"/>
    <dgm:cxn modelId="{1B4A3E58-80C8-1746-860A-4166F4FCD5DA}" type="presOf" srcId="{89A5B449-8FE1-5E49-918A-7ADF6CE3E37F}" destId="{006EE1A8-940B-AB4A-83A8-95DA6CFADF70}" srcOrd="0" destOrd="0" presId="urn:microsoft.com/office/officeart/2005/8/layout/matrix1"/>
    <dgm:cxn modelId="{0A11F664-E8D4-BC41-BC85-7046026F91E9}" srcId="{E26EA021-83B7-BD46-A4D1-95D02C759591}" destId="{7A0C92E9-47ED-2F45-B82A-B5BE066B800F}" srcOrd="2" destOrd="0" parTransId="{E4E9618C-12E5-5540-9602-719C61CDD61F}" sibTransId="{3AC95607-2370-B341-929A-7F23D6221C06}"/>
    <dgm:cxn modelId="{E1A1666C-CE7A-2649-934E-C7FA10508DD6}" srcId="{9A2BF91C-75CA-B844-A6B2-513CC2447B3F}" destId="{E26EA021-83B7-BD46-A4D1-95D02C759591}" srcOrd="0" destOrd="0" parTransId="{F4EE5809-9CE1-3249-9F42-59D8E244F407}" sibTransId="{F4204E6F-0651-1C41-BCBC-4863903FF94E}"/>
    <dgm:cxn modelId="{B141A793-765B-0947-81BA-C17263EC82DC}" type="presOf" srcId="{7A0C92E9-47ED-2F45-B82A-B5BE066B800F}" destId="{25496792-F62A-634F-BAF1-81835D1DA348}" srcOrd="0" destOrd="0" presId="urn:microsoft.com/office/officeart/2005/8/layout/matrix1"/>
    <dgm:cxn modelId="{959EB6A4-1F35-B545-9953-ACBF284D2D24}" type="presOf" srcId="{7A0C92E9-47ED-2F45-B82A-B5BE066B800F}" destId="{48C3358C-9DFF-404D-AE6C-2F53441C395B}" srcOrd="1" destOrd="0" presId="urn:microsoft.com/office/officeart/2005/8/layout/matrix1"/>
    <dgm:cxn modelId="{6D957EA8-E35D-7A44-8BD8-930D9175FBA5}" srcId="{E26EA021-83B7-BD46-A4D1-95D02C759591}" destId="{E8373CB5-0CCC-C344-B75E-65A8C763DEFC}" srcOrd="1" destOrd="0" parTransId="{2F0B9628-7C59-9748-A0F5-E91BFADA8AF1}" sibTransId="{F8FD33D2-F0D7-1943-B865-3F5CED3511A2}"/>
    <dgm:cxn modelId="{8EFDAEAF-8EC1-E44D-8849-84465CBA3679}" srcId="{E26EA021-83B7-BD46-A4D1-95D02C759591}" destId="{89A5B449-8FE1-5E49-918A-7ADF6CE3E37F}" srcOrd="0" destOrd="0" parTransId="{317CA130-E3E2-7348-89C0-995FB9E85E59}" sibTransId="{581921A1-019A-DA41-8200-3DAD12CBDD4C}"/>
    <dgm:cxn modelId="{415D3ECB-113B-7F4B-B87F-8E3E4F8E195D}" type="presOf" srcId="{89A5B449-8FE1-5E49-918A-7ADF6CE3E37F}" destId="{9D4BC3D3-E12F-924B-B70A-9844A2CA284B}" srcOrd="1" destOrd="0" presId="urn:microsoft.com/office/officeart/2005/8/layout/matrix1"/>
    <dgm:cxn modelId="{BB3CD6EA-E70D-384B-85A3-951913794805}" type="presOf" srcId="{9A2BF91C-75CA-B844-A6B2-513CC2447B3F}" destId="{C4D86262-A311-AD43-A8C5-0C202B8E6D66}" srcOrd="0" destOrd="0" presId="urn:microsoft.com/office/officeart/2005/8/layout/matrix1"/>
    <dgm:cxn modelId="{6830FFF8-313F-FC4B-B254-AE79E9243D5F}" type="presOf" srcId="{E8373CB5-0CCC-C344-B75E-65A8C763DEFC}" destId="{03A4AFBB-31CC-7442-9F44-1183B63C560D}" srcOrd="0" destOrd="0" presId="urn:microsoft.com/office/officeart/2005/8/layout/matrix1"/>
    <dgm:cxn modelId="{04F9E3B2-9DDA-574B-8FCF-A50B2B186BF4}" type="presParOf" srcId="{C4D86262-A311-AD43-A8C5-0C202B8E6D66}" destId="{7553CB24-482F-3E43-8415-38385F069B4F}" srcOrd="0" destOrd="0" presId="urn:microsoft.com/office/officeart/2005/8/layout/matrix1"/>
    <dgm:cxn modelId="{725DAD28-C59F-814A-99ED-D18561A9C1D8}" type="presParOf" srcId="{7553CB24-482F-3E43-8415-38385F069B4F}" destId="{006EE1A8-940B-AB4A-83A8-95DA6CFADF70}" srcOrd="0" destOrd="0" presId="urn:microsoft.com/office/officeart/2005/8/layout/matrix1"/>
    <dgm:cxn modelId="{7A4CB177-DA2F-6341-99E1-BDEA2401ABB6}" type="presParOf" srcId="{7553CB24-482F-3E43-8415-38385F069B4F}" destId="{9D4BC3D3-E12F-924B-B70A-9844A2CA284B}" srcOrd="1" destOrd="0" presId="urn:microsoft.com/office/officeart/2005/8/layout/matrix1"/>
    <dgm:cxn modelId="{7B3A7812-ACE0-924D-9229-0374ED581F93}" type="presParOf" srcId="{7553CB24-482F-3E43-8415-38385F069B4F}" destId="{03A4AFBB-31CC-7442-9F44-1183B63C560D}" srcOrd="2" destOrd="0" presId="urn:microsoft.com/office/officeart/2005/8/layout/matrix1"/>
    <dgm:cxn modelId="{EE291B49-41E7-DF4C-BAA5-44D2F52EC9E5}" type="presParOf" srcId="{7553CB24-482F-3E43-8415-38385F069B4F}" destId="{AB5EF6CE-F608-6944-BBD9-4ABE9B30A499}" srcOrd="3" destOrd="0" presId="urn:microsoft.com/office/officeart/2005/8/layout/matrix1"/>
    <dgm:cxn modelId="{073EF9C4-F282-3747-A8F9-3C7B76B70FC3}" type="presParOf" srcId="{7553CB24-482F-3E43-8415-38385F069B4F}" destId="{25496792-F62A-634F-BAF1-81835D1DA348}" srcOrd="4" destOrd="0" presId="urn:microsoft.com/office/officeart/2005/8/layout/matrix1"/>
    <dgm:cxn modelId="{B373F5BB-930F-274B-8492-3333E66E87CA}" type="presParOf" srcId="{7553CB24-482F-3E43-8415-38385F069B4F}" destId="{48C3358C-9DFF-404D-AE6C-2F53441C395B}" srcOrd="5" destOrd="0" presId="urn:microsoft.com/office/officeart/2005/8/layout/matrix1"/>
    <dgm:cxn modelId="{541C5291-63A5-6F4F-A808-4C2E1B3E0034}" type="presParOf" srcId="{7553CB24-482F-3E43-8415-38385F069B4F}" destId="{0763587B-F765-0D45-B4A2-03F956A3BA2C}" srcOrd="6" destOrd="0" presId="urn:microsoft.com/office/officeart/2005/8/layout/matrix1"/>
    <dgm:cxn modelId="{65B12676-1DD0-1349-99FA-D1C91149462E}" type="presParOf" srcId="{7553CB24-482F-3E43-8415-38385F069B4F}" destId="{C1D52148-D3D6-CD47-A7FF-D21F1DFC22CD}" srcOrd="7" destOrd="0" presId="urn:microsoft.com/office/officeart/2005/8/layout/matrix1"/>
    <dgm:cxn modelId="{C4E82423-8552-4642-8154-E8F14F69DD1A}" type="presParOf" srcId="{C4D86262-A311-AD43-A8C5-0C202B8E6D66}" destId="{7FAEA6F5-08AD-1547-A9F4-1395BCC02A76}" srcOrd="1" destOrd="0" presId="urn:microsoft.com/office/officeart/2005/8/layout/matrix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241DD3B-51F1-AF4E-8527-15E3EAFD0187}" type="doc">
      <dgm:prSet loTypeId="urn:microsoft.com/office/officeart/2005/8/layout/h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DD573A3-4BC2-5E4B-BDED-49F355D2E69B}">
      <dgm:prSet phldrT="[Text]"/>
      <dgm:spPr/>
      <dgm:t>
        <a:bodyPr/>
        <a:lstStyle/>
        <a:p>
          <a:r>
            <a:rPr lang="en-US" dirty="0"/>
            <a:t>Changed the PM4ML to a single instance rather than for each DFSP level</a:t>
          </a:r>
          <a:endParaRPr lang="en-GB" dirty="0"/>
        </a:p>
      </dgm:t>
    </dgm:pt>
    <dgm:pt modelId="{60272057-D82A-2441-AFDF-F2BEA91E9560}" type="parTrans" cxnId="{5885E972-B089-5945-AD9B-382BDA4A0960}">
      <dgm:prSet/>
      <dgm:spPr/>
      <dgm:t>
        <a:bodyPr/>
        <a:lstStyle/>
        <a:p>
          <a:endParaRPr lang="en-GB"/>
        </a:p>
      </dgm:t>
    </dgm:pt>
    <dgm:pt modelId="{B6D0A3E5-1DE5-514C-B9D3-B4E88BB6613D}" type="sibTrans" cxnId="{5885E972-B089-5945-AD9B-382BDA4A0960}">
      <dgm:prSet/>
      <dgm:spPr/>
      <dgm:t>
        <a:bodyPr/>
        <a:lstStyle/>
        <a:p>
          <a:endParaRPr lang="en-GB"/>
        </a:p>
      </dgm:t>
    </dgm:pt>
    <dgm:pt modelId="{1BE1001E-895C-1940-A940-F8E13FDB65D0}">
      <dgm:prSet phldrT="[Text]"/>
      <dgm:spPr/>
      <dgm:t>
        <a:bodyPr/>
        <a:lstStyle/>
        <a:p>
          <a:r>
            <a:rPr lang="en-GB" dirty="0"/>
            <a:t>Customised support geared towards Tier II and III DFSPs</a:t>
          </a:r>
        </a:p>
      </dgm:t>
    </dgm:pt>
    <dgm:pt modelId="{D08737FD-D730-BC44-AB55-E564C584F2DC}" type="parTrans" cxnId="{CAC2CF19-F5A6-2046-A646-8593A8EC92B4}">
      <dgm:prSet/>
      <dgm:spPr/>
      <dgm:t>
        <a:bodyPr/>
        <a:lstStyle/>
        <a:p>
          <a:endParaRPr lang="en-GB"/>
        </a:p>
      </dgm:t>
    </dgm:pt>
    <dgm:pt modelId="{808D7A1F-FF0A-8B43-B269-32D032D5E9E6}" type="sibTrans" cxnId="{CAC2CF19-F5A6-2046-A646-8593A8EC92B4}">
      <dgm:prSet/>
      <dgm:spPr/>
      <dgm:t>
        <a:bodyPr/>
        <a:lstStyle/>
        <a:p>
          <a:endParaRPr lang="en-GB"/>
        </a:p>
      </dgm:t>
    </dgm:pt>
    <dgm:pt modelId="{F21D1ABB-B43E-1649-8940-8E798D88258B}">
      <dgm:prSet phldrT="[Text]"/>
      <dgm:spPr/>
      <dgm:t>
        <a:bodyPr/>
        <a:lstStyle/>
        <a:p>
          <a:r>
            <a:rPr lang="en-US" dirty="0"/>
            <a:t>Investments in and around digitization as a foundational element</a:t>
          </a:r>
          <a:endParaRPr lang="en-GB" dirty="0"/>
        </a:p>
      </dgm:t>
    </dgm:pt>
    <dgm:pt modelId="{C977E5D3-AE62-0941-9457-F077CFF73830}" type="parTrans" cxnId="{14CEE7D8-BE53-5240-AA68-C98F88F82C48}">
      <dgm:prSet/>
      <dgm:spPr/>
      <dgm:t>
        <a:bodyPr/>
        <a:lstStyle/>
        <a:p>
          <a:endParaRPr lang="en-GB"/>
        </a:p>
      </dgm:t>
    </dgm:pt>
    <dgm:pt modelId="{B344734D-85C8-8F46-B50C-877F14CE5178}" type="sibTrans" cxnId="{14CEE7D8-BE53-5240-AA68-C98F88F82C48}">
      <dgm:prSet/>
      <dgm:spPr/>
      <dgm:t>
        <a:bodyPr/>
        <a:lstStyle/>
        <a:p>
          <a:endParaRPr lang="en-GB"/>
        </a:p>
      </dgm:t>
    </dgm:pt>
    <dgm:pt modelId="{53FCE18B-4CA3-2245-9A11-8FFCFCBECB59}" type="pres">
      <dgm:prSet presAssocID="{7241DD3B-51F1-AF4E-8527-15E3EAFD0187}" presName="Name0" presStyleCnt="0">
        <dgm:presLayoutVars>
          <dgm:dir/>
          <dgm:resizeHandles val="exact"/>
        </dgm:presLayoutVars>
      </dgm:prSet>
      <dgm:spPr/>
    </dgm:pt>
    <dgm:pt modelId="{B60A3BF0-5BDE-134B-8DAC-547786DCB747}" type="pres">
      <dgm:prSet presAssocID="{CDD573A3-4BC2-5E4B-BDED-49F355D2E69B}" presName="node" presStyleLbl="node1" presStyleIdx="0" presStyleCnt="3">
        <dgm:presLayoutVars>
          <dgm:bulletEnabled val="1"/>
        </dgm:presLayoutVars>
      </dgm:prSet>
      <dgm:spPr/>
    </dgm:pt>
    <dgm:pt modelId="{309DDFA5-72CD-3345-B93D-0E78795506C7}" type="pres">
      <dgm:prSet presAssocID="{B6D0A3E5-1DE5-514C-B9D3-B4E88BB6613D}" presName="sibTrans" presStyleCnt="0"/>
      <dgm:spPr/>
    </dgm:pt>
    <dgm:pt modelId="{103F1A4A-88C5-164D-BABD-304E1657513D}" type="pres">
      <dgm:prSet presAssocID="{1BE1001E-895C-1940-A940-F8E13FDB65D0}" presName="node" presStyleLbl="node1" presStyleIdx="1" presStyleCnt="3">
        <dgm:presLayoutVars>
          <dgm:bulletEnabled val="1"/>
        </dgm:presLayoutVars>
      </dgm:prSet>
      <dgm:spPr/>
    </dgm:pt>
    <dgm:pt modelId="{B1AA366A-58B5-AF49-80C8-4F2B507E3B40}" type="pres">
      <dgm:prSet presAssocID="{808D7A1F-FF0A-8B43-B269-32D032D5E9E6}" presName="sibTrans" presStyleCnt="0"/>
      <dgm:spPr/>
    </dgm:pt>
    <dgm:pt modelId="{FD60A4AA-23CE-3F40-8695-E5F61B21A256}" type="pres">
      <dgm:prSet presAssocID="{F21D1ABB-B43E-1649-8940-8E798D88258B}" presName="node" presStyleLbl="node1" presStyleIdx="2" presStyleCnt="3">
        <dgm:presLayoutVars>
          <dgm:bulletEnabled val="1"/>
        </dgm:presLayoutVars>
      </dgm:prSet>
      <dgm:spPr/>
    </dgm:pt>
  </dgm:ptLst>
  <dgm:cxnLst>
    <dgm:cxn modelId="{B54A6E19-1F68-D44C-9CA5-B6726563E8AF}" type="presOf" srcId="{1BE1001E-895C-1940-A940-F8E13FDB65D0}" destId="{103F1A4A-88C5-164D-BABD-304E1657513D}" srcOrd="0" destOrd="0" presId="urn:microsoft.com/office/officeart/2005/8/layout/hList6"/>
    <dgm:cxn modelId="{CAC2CF19-F5A6-2046-A646-8593A8EC92B4}" srcId="{7241DD3B-51F1-AF4E-8527-15E3EAFD0187}" destId="{1BE1001E-895C-1940-A940-F8E13FDB65D0}" srcOrd="1" destOrd="0" parTransId="{D08737FD-D730-BC44-AB55-E564C584F2DC}" sibTransId="{808D7A1F-FF0A-8B43-B269-32D032D5E9E6}"/>
    <dgm:cxn modelId="{5885E972-B089-5945-AD9B-382BDA4A0960}" srcId="{7241DD3B-51F1-AF4E-8527-15E3EAFD0187}" destId="{CDD573A3-4BC2-5E4B-BDED-49F355D2E69B}" srcOrd="0" destOrd="0" parTransId="{60272057-D82A-2441-AFDF-F2BEA91E9560}" sibTransId="{B6D0A3E5-1DE5-514C-B9D3-B4E88BB6613D}"/>
    <dgm:cxn modelId="{B39B7194-B76F-4E4C-96F7-125D102646E4}" type="presOf" srcId="{7241DD3B-51F1-AF4E-8527-15E3EAFD0187}" destId="{53FCE18B-4CA3-2245-9A11-8FFCFCBECB59}" srcOrd="0" destOrd="0" presId="urn:microsoft.com/office/officeart/2005/8/layout/hList6"/>
    <dgm:cxn modelId="{14CEE7D8-BE53-5240-AA68-C98F88F82C48}" srcId="{7241DD3B-51F1-AF4E-8527-15E3EAFD0187}" destId="{F21D1ABB-B43E-1649-8940-8E798D88258B}" srcOrd="2" destOrd="0" parTransId="{C977E5D3-AE62-0941-9457-F077CFF73830}" sibTransId="{B344734D-85C8-8F46-B50C-877F14CE5178}"/>
    <dgm:cxn modelId="{4A83DCF0-E293-0B43-9FFE-048C4ACCA292}" type="presOf" srcId="{F21D1ABB-B43E-1649-8940-8E798D88258B}" destId="{FD60A4AA-23CE-3F40-8695-E5F61B21A256}" srcOrd="0" destOrd="0" presId="urn:microsoft.com/office/officeart/2005/8/layout/hList6"/>
    <dgm:cxn modelId="{A2AF8DF3-88C7-C447-8778-A15A1DF2D265}" type="presOf" srcId="{CDD573A3-4BC2-5E4B-BDED-49F355D2E69B}" destId="{B60A3BF0-5BDE-134B-8DAC-547786DCB747}" srcOrd="0" destOrd="0" presId="urn:microsoft.com/office/officeart/2005/8/layout/hList6"/>
    <dgm:cxn modelId="{9B609AA8-CE7C-7B48-8AAB-FDECC850E8BA}" type="presParOf" srcId="{53FCE18B-4CA3-2245-9A11-8FFCFCBECB59}" destId="{B60A3BF0-5BDE-134B-8DAC-547786DCB747}" srcOrd="0" destOrd="0" presId="urn:microsoft.com/office/officeart/2005/8/layout/hList6"/>
    <dgm:cxn modelId="{A1A2061C-0307-7144-BC2E-DBBAB07FA7B9}" type="presParOf" srcId="{53FCE18B-4CA3-2245-9A11-8FFCFCBECB59}" destId="{309DDFA5-72CD-3345-B93D-0E78795506C7}" srcOrd="1" destOrd="0" presId="urn:microsoft.com/office/officeart/2005/8/layout/hList6"/>
    <dgm:cxn modelId="{024F0DA2-2E9A-ED4A-8A5C-680378CEEF48}" type="presParOf" srcId="{53FCE18B-4CA3-2245-9A11-8FFCFCBECB59}" destId="{103F1A4A-88C5-164D-BABD-304E1657513D}" srcOrd="2" destOrd="0" presId="urn:microsoft.com/office/officeart/2005/8/layout/hList6"/>
    <dgm:cxn modelId="{52C4EEA8-FA0C-7846-882A-752EC1C4B3FC}" type="presParOf" srcId="{53FCE18B-4CA3-2245-9A11-8FFCFCBECB59}" destId="{B1AA366A-58B5-AF49-80C8-4F2B507E3B40}" srcOrd="3" destOrd="0" presId="urn:microsoft.com/office/officeart/2005/8/layout/hList6"/>
    <dgm:cxn modelId="{031A932A-03AB-BE40-A34A-16E28FCD90FE}" type="presParOf" srcId="{53FCE18B-4CA3-2245-9A11-8FFCFCBECB59}" destId="{FD60A4AA-23CE-3F40-8695-E5F61B21A256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617E710-E2CF-5E4E-99A4-968BE7BF0F35}" type="doc">
      <dgm:prSet loTypeId="urn:microsoft.com/office/officeart/2008/layout/VerticalAccent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29E07C0-CD24-CD41-9BA4-036C73CECB36}">
      <dgm:prSet phldrT="[Text]" custT="1"/>
      <dgm:spPr/>
      <dgm:t>
        <a:bodyPr/>
        <a:lstStyle/>
        <a:p>
          <a:r>
            <a:rPr lang="en-US" sz="2000" dirty="0"/>
            <a:t>Lack of stable internet negatively affected participation in online trainings </a:t>
          </a:r>
          <a:endParaRPr lang="en-GB" sz="2000" dirty="0"/>
        </a:p>
      </dgm:t>
    </dgm:pt>
    <dgm:pt modelId="{3A22EB59-4604-6A46-8BDC-61C895D0CF0A}" type="parTrans" cxnId="{83A3B02C-D937-D144-8025-BC1891E06A84}">
      <dgm:prSet/>
      <dgm:spPr/>
      <dgm:t>
        <a:bodyPr/>
        <a:lstStyle/>
        <a:p>
          <a:endParaRPr lang="en-GB"/>
        </a:p>
      </dgm:t>
    </dgm:pt>
    <dgm:pt modelId="{44412D54-6217-7B4C-BAA4-17EEAB35A775}" type="sibTrans" cxnId="{83A3B02C-D937-D144-8025-BC1891E06A84}">
      <dgm:prSet/>
      <dgm:spPr/>
      <dgm:t>
        <a:bodyPr/>
        <a:lstStyle/>
        <a:p>
          <a:endParaRPr lang="en-GB"/>
        </a:p>
      </dgm:t>
    </dgm:pt>
    <dgm:pt modelId="{4AA6355F-A336-1741-A509-8B8010E2FB55}">
      <dgm:prSet phldrT="[Text]" custT="1"/>
      <dgm:spPr/>
      <dgm:t>
        <a:bodyPr/>
        <a:lstStyle/>
        <a:p>
          <a:r>
            <a:rPr lang="en-US" sz="2000" dirty="0"/>
            <a:t>100% virtual delivery of technical backstopping (due to covid) delayed pace of project implementation </a:t>
          </a:r>
          <a:endParaRPr lang="en-GB" sz="2000" dirty="0"/>
        </a:p>
      </dgm:t>
    </dgm:pt>
    <dgm:pt modelId="{668E9B0F-CF14-5746-81DE-2865A5286B0C}" type="parTrans" cxnId="{CD770600-F69E-FC4B-9089-316DF1887D65}">
      <dgm:prSet/>
      <dgm:spPr/>
      <dgm:t>
        <a:bodyPr/>
        <a:lstStyle/>
        <a:p>
          <a:endParaRPr lang="en-GB"/>
        </a:p>
      </dgm:t>
    </dgm:pt>
    <dgm:pt modelId="{0E32A771-1F83-4B43-80AB-52A441824CB5}" type="sibTrans" cxnId="{CD770600-F69E-FC4B-9089-316DF1887D65}">
      <dgm:prSet/>
      <dgm:spPr/>
      <dgm:t>
        <a:bodyPr/>
        <a:lstStyle/>
        <a:p>
          <a:endParaRPr lang="en-GB"/>
        </a:p>
      </dgm:t>
    </dgm:pt>
    <dgm:pt modelId="{AA506DFC-FE0F-454F-B8DF-59C1714960A9}">
      <dgm:prSet phldrT="[Text]" custT="1"/>
      <dgm:spPr/>
      <dgm:t>
        <a:bodyPr/>
        <a:lstStyle/>
        <a:p>
          <a:r>
            <a:rPr lang="en-US" sz="2000" dirty="0"/>
            <a:t>Inability or lack of prioritization of some participating DFSPs to cover vendor related costs around API integrations</a:t>
          </a:r>
          <a:r>
            <a:rPr lang="en-TZ" sz="2000" dirty="0"/>
            <a:t> </a:t>
          </a:r>
          <a:endParaRPr lang="en-GB" sz="2000" dirty="0"/>
        </a:p>
      </dgm:t>
    </dgm:pt>
    <dgm:pt modelId="{5277C860-727D-354A-9B5B-B8AE25FF5FB3}" type="parTrans" cxnId="{C3125BA0-5EC0-E642-85AF-835964A19B88}">
      <dgm:prSet/>
      <dgm:spPr/>
      <dgm:t>
        <a:bodyPr/>
        <a:lstStyle/>
        <a:p>
          <a:endParaRPr lang="en-GB"/>
        </a:p>
      </dgm:t>
    </dgm:pt>
    <dgm:pt modelId="{3919BF98-3E0E-AF44-A207-89A6692063CB}" type="sibTrans" cxnId="{C3125BA0-5EC0-E642-85AF-835964A19B88}">
      <dgm:prSet/>
      <dgm:spPr/>
      <dgm:t>
        <a:bodyPr/>
        <a:lstStyle/>
        <a:p>
          <a:endParaRPr lang="en-GB"/>
        </a:p>
      </dgm:t>
    </dgm:pt>
    <dgm:pt modelId="{93A33405-0656-D445-B3AC-9670096DD5F9}" type="pres">
      <dgm:prSet presAssocID="{4617E710-E2CF-5E4E-99A4-968BE7BF0F35}" presName="Name0" presStyleCnt="0">
        <dgm:presLayoutVars>
          <dgm:chMax/>
          <dgm:chPref/>
          <dgm:dir/>
        </dgm:presLayoutVars>
      </dgm:prSet>
      <dgm:spPr/>
    </dgm:pt>
    <dgm:pt modelId="{BE4999BF-0980-6041-87BF-3673B7CC728F}" type="pres">
      <dgm:prSet presAssocID="{329E07C0-CD24-CD41-9BA4-036C73CECB36}" presName="parenttextcomposite" presStyleCnt="0"/>
      <dgm:spPr/>
    </dgm:pt>
    <dgm:pt modelId="{CAFFEDB2-6832-D04C-B1B3-9FD1085140CA}" type="pres">
      <dgm:prSet presAssocID="{329E07C0-CD24-CD41-9BA4-036C73CECB36}" presName="parenttext" presStyleLbl="revTx" presStyleIdx="0" presStyleCnt="3" custScaleY="286430" custLinFactNeighborX="-396" custLinFactNeighborY="-16297">
        <dgm:presLayoutVars>
          <dgm:chMax/>
          <dgm:chPref val="2"/>
          <dgm:bulletEnabled val="1"/>
        </dgm:presLayoutVars>
      </dgm:prSet>
      <dgm:spPr/>
    </dgm:pt>
    <dgm:pt modelId="{C4E20D79-51E0-BA46-BC9E-5FD6ABD7D5A4}" type="pres">
      <dgm:prSet presAssocID="{329E07C0-CD24-CD41-9BA4-036C73CECB36}" presName="parallelogramComposite" presStyleCnt="0"/>
      <dgm:spPr/>
    </dgm:pt>
    <dgm:pt modelId="{C4716EA6-964D-6941-90BB-DC61F64DF096}" type="pres">
      <dgm:prSet presAssocID="{329E07C0-CD24-CD41-9BA4-036C73CECB36}" presName="parallelogram1" presStyleLbl="alignNode1" presStyleIdx="0" presStyleCnt="21"/>
      <dgm:spPr/>
    </dgm:pt>
    <dgm:pt modelId="{13A4E211-A02C-2041-9D62-4A8D94F2D370}" type="pres">
      <dgm:prSet presAssocID="{329E07C0-CD24-CD41-9BA4-036C73CECB36}" presName="parallelogram2" presStyleLbl="alignNode1" presStyleIdx="1" presStyleCnt="21"/>
      <dgm:spPr/>
    </dgm:pt>
    <dgm:pt modelId="{AE9064DB-086A-B745-84BA-423D9309CF4E}" type="pres">
      <dgm:prSet presAssocID="{329E07C0-CD24-CD41-9BA4-036C73CECB36}" presName="parallelogram3" presStyleLbl="alignNode1" presStyleIdx="2" presStyleCnt="21"/>
      <dgm:spPr/>
    </dgm:pt>
    <dgm:pt modelId="{53354CC7-85A0-D44F-94F6-98ED0DC91529}" type="pres">
      <dgm:prSet presAssocID="{329E07C0-CD24-CD41-9BA4-036C73CECB36}" presName="parallelogram4" presStyleLbl="alignNode1" presStyleIdx="3" presStyleCnt="21"/>
      <dgm:spPr/>
    </dgm:pt>
    <dgm:pt modelId="{9BBAB21B-7ECA-0445-A1CF-C62E4CFD2E76}" type="pres">
      <dgm:prSet presAssocID="{329E07C0-CD24-CD41-9BA4-036C73CECB36}" presName="parallelogram5" presStyleLbl="alignNode1" presStyleIdx="4" presStyleCnt="21"/>
      <dgm:spPr/>
    </dgm:pt>
    <dgm:pt modelId="{ED73FCA3-350D-824F-AC1C-9926B74705FF}" type="pres">
      <dgm:prSet presAssocID="{329E07C0-CD24-CD41-9BA4-036C73CECB36}" presName="parallelogram6" presStyleLbl="alignNode1" presStyleIdx="5" presStyleCnt="21"/>
      <dgm:spPr/>
    </dgm:pt>
    <dgm:pt modelId="{AA697BDB-9B64-3143-A921-B22F25AE3A06}" type="pres">
      <dgm:prSet presAssocID="{329E07C0-CD24-CD41-9BA4-036C73CECB36}" presName="parallelogram7" presStyleLbl="alignNode1" presStyleIdx="6" presStyleCnt="21"/>
      <dgm:spPr/>
    </dgm:pt>
    <dgm:pt modelId="{D175F33D-951A-6D47-98EC-6C086AB26115}" type="pres">
      <dgm:prSet presAssocID="{44412D54-6217-7B4C-BAA4-17EEAB35A775}" presName="sibTrans" presStyleCnt="0"/>
      <dgm:spPr/>
    </dgm:pt>
    <dgm:pt modelId="{03FED6F7-7FC4-EB48-ACEA-5919EB2F45AC}" type="pres">
      <dgm:prSet presAssocID="{4AA6355F-A336-1741-A509-8B8010E2FB55}" presName="parenttextcomposite" presStyleCnt="0"/>
      <dgm:spPr/>
    </dgm:pt>
    <dgm:pt modelId="{210EA4BD-EE73-F441-8165-0B46FD1473A9}" type="pres">
      <dgm:prSet presAssocID="{4AA6355F-A336-1741-A509-8B8010E2FB55}" presName="parenttext" presStyleLbl="revTx" presStyleIdx="1" presStyleCnt="3" custScaleY="220333">
        <dgm:presLayoutVars>
          <dgm:chMax/>
          <dgm:chPref val="2"/>
          <dgm:bulletEnabled val="1"/>
        </dgm:presLayoutVars>
      </dgm:prSet>
      <dgm:spPr/>
    </dgm:pt>
    <dgm:pt modelId="{0812CF10-DD23-4D46-B91E-46C9026DD825}" type="pres">
      <dgm:prSet presAssocID="{4AA6355F-A336-1741-A509-8B8010E2FB55}" presName="parallelogramComposite" presStyleCnt="0"/>
      <dgm:spPr/>
    </dgm:pt>
    <dgm:pt modelId="{0278AFD4-4FF6-8741-BC9D-88A8499670BB}" type="pres">
      <dgm:prSet presAssocID="{4AA6355F-A336-1741-A509-8B8010E2FB55}" presName="parallelogram1" presStyleLbl="alignNode1" presStyleIdx="7" presStyleCnt="21"/>
      <dgm:spPr/>
    </dgm:pt>
    <dgm:pt modelId="{33D68FD7-2CCC-6F4B-8F65-228F38ABA0B6}" type="pres">
      <dgm:prSet presAssocID="{4AA6355F-A336-1741-A509-8B8010E2FB55}" presName="parallelogram2" presStyleLbl="alignNode1" presStyleIdx="8" presStyleCnt="21"/>
      <dgm:spPr/>
    </dgm:pt>
    <dgm:pt modelId="{B459C523-24D4-F543-B4C5-FBA2903DE0EA}" type="pres">
      <dgm:prSet presAssocID="{4AA6355F-A336-1741-A509-8B8010E2FB55}" presName="parallelogram3" presStyleLbl="alignNode1" presStyleIdx="9" presStyleCnt="21"/>
      <dgm:spPr/>
    </dgm:pt>
    <dgm:pt modelId="{E488B454-CBC1-9347-BC19-3ABEF6F99644}" type="pres">
      <dgm:prSet presAssocID="{4AA6355F-A336-1741-A509-8B8010E2FB55}" presName="parallelogram4" presStyleLbl="alignNode1" presStyleIdx="10" presStyleCnt="21"/>
      <dgm:spPr/>
    </dgm:pt>
    <dgm:pt modelId="{D34607AC-B3E5-7C46-8FAE-A55ECD0E85F5}" type="pres">
      <dgm:prSet presAssocID="{4AA6355F-A336-1741-A509-8B8010E2FB55}" presName="parallelogram5" presStyleLbl="alignNode1" presStyleIdx="11" presStyleCnt="21"/>
      <dgm:spPr/>
    </dgm:pt>
    <dgm:pt modelId="{B3941757-BBCC-C24C-88E4-0C8EAE5DE9FB}" type="pres">
      <dgm:prSet presAssocID="{4AA6355F-A336-1741-A509-8B8010E2FB55}" presName="parallelogram6" presStyleLbl="alignNode1" presStyleIdx="12" presStyleCnt="21"/>
      <dgm:spPr/>
    </dgm:pt>
    <dgm:pt modelId="{647F22A8-2E57-1E4A-AF87-8DE62A371364}" type="pres">
      <dgm:prSet presAssocID="{4AA6355F-A336-1741-A509-8B8010E2FB55}" presName="parallelogram7" presStyleLbl="alignNode1" presStyleIdx="13" presStyleCnt="21"/>
      <dgm:spPr/>
    </dgm:pt>
    <dgm:pt modelId="{37A8534B-DABB-A14C-97C1-18D8744FDD9C}" type="pres">
      <dgm:prSet presAssocID="{0E32A771-1F83-4B43-80AB-52A441824CB5}" presName="sibTrans" presStyleCnt="0"/>
      <dgm:spPr/>
    </dgm:pt>
    <dgm:pt modelId="{5C69FA05-2750-1241-966B-73DE4ED6282F}" type="pres">
      <dgm:prSet presAssocID="{AA506DFC-FE0F-454F-B8DF-59C1714960A9}" presName="parenttextcomposite" presStyleCnt="0"/>
      <dgm:spPr/>
    </dgm:pt>
    <dgm:pt modelId="{136A48D6-A905-6744-BF4E-FA407DBB0489}" type="pres">
      <dgm:prSet presAssocID="{AA506DFC-FE0F-454F-B8DF-59C1714960A9}" presName="parenttext" presStyleLbl="revTx" presStyleIdx="2" presStyleCnt="3" custScaleX="100218" custScaleY="238699" custLinFactNeighborX="1450" custLinFactNeighborY="-183">
        <dgm:presLayoutVars>
          <dgm:chMax/>
          <dgm:chPref val="2"/>
          <dgm:bulletEnabled val="1"/>
        </dgm:presLayoutVars>
      </dgm:prSet>
      <dgm:spPr/>
    </dgm:pt>
    <dgm:pt modelId="{6D9F46B1-2444-0149-B534-1AC24A11F24F}" type="pres">
      <dgm:prSet presAssocID="{AA506DFC-FE0F-454F-B8DF-59C1714960A9}" presName="parallelogramComposite" presStyleCnt="0"/>
      <dgm:spPr/>
    </dgm:pt>
    <dgm:pt modelId="{0447EB30-41AA-6547-9B5A-20C0C27DCE39}" type="pres">
      <dgm:prSet presAssocID="{AA506DFC-FE0F-454F-B8DF-59C1714960A9}" presName="parallelogram1" presStyleLbl="alignNode1" presStyleIdx="14" presStyleCnt="21"/>
      <dgm:spPr/>
    </dgm:pt>
    <dgm:pt modelId="{B3AEA8EC-20E6-294C-93F8-4BB41108E902}" type="pres">
      <dgm:prSet presAssocID="{AA506DFC-FE0F-454F-B8DF-59C1714960A9}" presName="parallelogram2" presStyleLbl="alignNode1" presStyleIdx="15" presStyleCnt="21"/>
      <dgm:spPr/>
    </dgm:pt>
    <dgm:pt modelId="{C100AAFD-9966-7D47-B786-52E3DDB6619E}" type="pres">
      <dgm:prSet presAssocID="{AA506DFC-FE0F-454F-B8DF-59C1714960A9}" presName="parallelogram3" presStyleLbl="alignNode1" presStyleIdx="16" presStyleCnt="21"/>
      <dgm:spPr/>
    </dgm:pt>
    <dgm:pt modelId="{95594C19-7E95-7F40-BD7A-3D6581A2FE31}" type="pres">
      <dgm:prSet presAssocID="{AA506DFC-FE0F-454F-B8DF-59C1714960A9}" presName="parallelogram4" presStyleLbl="alignNode1" presStyleIdx="17" presStyleCnt="21"/>
      <dgm:spPr/>
    </dgm:pt>
    <dgm:pt modelId="{FE9F098F-159B-7444-8CC4-30EB98F25B08}" type="pres">
      <dgm:prSet presAssocID="{AA506DFC-FE0F-454F-B8DF-59C1714960A9}" presName="parallelogram5" presStyleLbl="alignNode1" presStyleIdx="18" presStyleCnt="21"/>
      <dgm:spPr/>
    </dgm:pt>
    <dgm:pt modelId="{5C9C30F0-6C9F-CA4C-8294-25BB4CCEA833}" type="pres">
      <dgm:prSet presAssocID="{AA506DFC-FE0F-454F-B8DF-59C1714960A9}" presName="parallelogram6" presStyleLbl="alignNode1" presStyleIdx="19" presStyleCnt="21"/>
      <dgm:spPr/>
    </dgm:pt>
    <dgm:pt modelId="{B7FD715C-E0D2-EC44-AD12-D000C9D27E34}" type="pres">
      <dgm:prSet presAssocID="{AA506DFC-FE0F-454F-B8DF-59C1714960A9}" presName="parallelogram7" presStyleLbl="alignNode1" presStyleIdx="20" presStyleCnt="21"/>
      <dgm:spPr/>
    </dgm:pt>
  </dgm:ptLst>
  <dgm:cxnLst>
    <dgm:cxn modelId="{CD770600-F69E-FC4B-9089-316DF1887D65}" srcId="{4617E710-E2CF-5E4E-99A4-968BE7BF0F35}" destId="{4AA6355F-A336-1741-A509-8B8010E2FB55}" srcOrd="1" destOrd="0" parTransId="{668E9B0F-CF14-5746-81DE-2865A5286B0C}" sibTransId="{0E32A771-1F83-4B43-80AB-52A441824CB5}"/>
    <dgm:cxn modelId="{83A3B02C-D937-D144-8025-BC1891E06A84}" srcId="{4617E710-E2CF-5E4E-99A4-968BE7BF0F35}" destId="{329E07C0-CD24-CD41-9BA4-036C73CECB36}" srcOrd="0" destOrd="0" parTransId="{3A22EB59-4604-6A46-8BDC-61C895D0CF0A}" sibTransId="{44412D54-6217-7B4C-BAA4-17EEAB35A775}"/>
    <dgm:cxn modelId="{FD364F72-2028-E74B-A406-63CB3F7B17CC}" type="presOf" srcId="{AA506DFC-FE0F-454F-B8DF-59C1714960A9}" destId="{136A48D6-A905-6744-BF4E-FA407DBB0489}" srcOrd="0" destOrd="0" presId="urn:microsoft.com/office/officeart/2008/layout/VerticalAccentList"/>
    <dgm:cxn modelId="{7FD0E97B-A363-E246-B1B2-BD3D43459C38}" type="presOf" srcId="{4AA6355F-A336-1741-A509-8B8010E2FB55}" destId="{210EA4BD-EE73-F441-8165-0B46FD1473A9}" srcOrd="0" destOrd="0" presId="urn:microsoft.com/office/officeart/2008/layout/VerticalAccentList"/>
    <dgm:cxn modelId="{4E616D95-D1DF-C94A-8D23-BE4BB350E88E}" type="presOf" srcId="{4617E710-E2CF-5E4E-99A4-968BE7BF0F35}" destId="{93A33405-0656-D445-B3AC-9670096DD5F9}" srcOrd="0" destOrd="0" presId="urn:microsoft.com/office/officeart/2008/layout/VerticalAccentList"/>
    <dgm:cxn modelId="{C3125BA0-5EC0-E642-85AF-835964A19B88}" srcId="{4617E710-E2CF-5E4E-99A4-968BE7BF0F35}" destId="{AA506DFC-FE0F-454F-B8DF-59C1714960A9}" srcOrd="2" destOrd="0" parTransId="{5277C860-727D-354A-9B5B-B8AE25FF5FB3}" sibTransId="{3919BF98-3E0E-AF44-A207-89A6692063CB}"/>
    <dgm:cxn modelId="{1A0120B2-FD41-404F-A65B-F2A2C7A387B0}" type="presOf" srcId="{329E07C0-CD24-CD41-9BA4-036C73CECB36}" destId="{CAFFEDB2-6832-D04C-B1B3-9FD1085140CA}" srcOrd="0" destOrd="0" presId="urn:microsoft.com/office/officeart/2008/layout/VerticalAccentList"/>
    <dgm:cxn modelId="{E2406BF9-9B84-ED43-B6EB-B1CA08D8081C}" type="presParOf" srcId="{93A33405-0656-D445-B3AC-9670096DD5F9}" destId="{BE4999BF-0980-6041-87BF-3673B7CC728F}" srcOrd="0" destOrd="0" presId="urn:microsoft.com/office/officeart/2008/layout/VerticalAccentList"/>
    <dgm:cxn modelId="{50337C39-4D6D-A649-82C8-93B9FA87E08F}" type="presParOf" srcId="{BE4999BF-0980-6041-87BF-3673B7CC728F}" destId="{CAFFEDB2-6832-D04C-B1B3-9FD1085140CA}" srcOrd="0" destOrd="0" presId="urn:microsoft.com/office/officeart/2008/layout/VerticalAccentList"/>
    <dgm:cxn modelId="{597C2F07-FCBC-C94A-813E-4B862F8471AB}" type="presParOf" srcId="{93A33405-0656-D445-B3AC-9670096DD5F9}" destId="{C4E20D79-51E0-BA46-BC9E-5FD6ABD7D5A4}" srcOrd="1" destOrd="0" presId="urn:microsoft.com/office/officeart/2008/layout/VerticalAccentList"/>
    <dgm:cxn modelId="{E1035813-E523-614F-B43A-63C0D78F8398}" type="presParOf" srcId="{C4E20D79-51E0-BA46-BC9E-5FD6ABD7D5A4}" destId="{C4716EA6-964D-6941-90BB-DC61F64DF096}" srcOrd="0" destOrd="0" presId="urn:microsoft.com/office/officeart/2008/layout/VerticalAccentList"/>
    <dgm:cxn modelId="{8ACEF570-50EF-924E-80B0-5F4561B7D095}" type="presParOf" srcId="{C4E20D79-51E0-BA46-BC9E-5FD6ABD7D5A4}" destId="{13A4E211-A02C-2041-9D62-4A8D94F2D370}" srcOrd="1" destOrd="0" presId="urn:microsoft.com/office/officeart/2008/layout/VerticalAccentList"/>
    <dgm:cxn modelId="{00270234-8317-994B-A854-3569328A7736}" type="presParOf" srcId="{C4E20D79-51E0-BA46-BC9E-5FD6ABD7D5A4}" destId="{AE9064DB-086A-B745-84BA-423D9309CF4E}" srcOrd="2" destOrd="0" presId="urn:microsoft.com/office/officeart/2008/layout/VerticalAccentList"/>
    <dgm:cxn modelId="{E0C29546-1EBF-A94F-BF75-CF2F40D4B176}" type="presParOf" srcId="{C4E20D79-51E0-BA46-BC9E-5FD6ABD7D5A4}" destId="{53354CC7-85A0-D44F-94F6-98ED0DC91529}" srcOrd="3" destOrd="0" presId="urn:microsoft.com/office/officeart/2008/layout/VerticalAccentList"/>
    <dgm:cxn modelId="{46A9EEE3-20E0-E24B-A17F-E5AF5954B312}" type="presParOf" srcId="{C4E20D79-51E0-BA46-BC9E-5FD6ABD7D5A4}" destId="{9BBAB21B-7ECA-0445-A1CF-C62E4CFD2E76}" srcOrd="4" destOrd="0" presId="urn:microsoft.com/office/officeart/2008/layout/VerticalAccentList"/>
    <dgm:cxn modelId="{9F1E93DD-D32B-6347-B5BF-9F59E4109692}" type="presParOf" srcId="{C4E20D79-51E0-BA46-BC9E-5FD6ABD7D5A4}" destId="{ED73FCA3-350D-824F-AC1C-9926B74705FF}" srcOrd="5" destOrd="0" presId="urn:microsoft.com/office/officeart/2008/layout/VerticalAccentList"/>
    <dgm:cxn modelId="{4A6CB7FC-D981-4F4B-AC33-2C11F8262614}" type="presParOf" srcId="{C4E20D79-51E0-BA46-BC9E-5FD6ABD7D5A4}" destId="{AA697BDB-9B64-3143-A921-B22F25AE3A06}" srcOrd="6" destOrd="0" presId="urn:microsoft.com/office/officeart/2008/layout/VerticalAccentList"/>
    <dgm:cxn modelId="{595D598D-B302-EA4D-A605-C65C6CDAAB58}" type="presParOf" srcId="{93A33405-0656-D445-B3AC-9670096DD5F9}" destId="{D175F33D-951A-6D47-98EC-6C086AB26115}" srcOrd="2" destOrd="0" presId="urn:microsoft.com/office/officeart/2008/layout/VerticalAccentList"/>
    <dgm:cxn modelId="{52EB180E-DFDE-0F48-A43C-6D54DF972EF9}" type="presParOf" srcId="{93A33405-0656-D445-B3AC-9670096DD5F9}" destId="{03FED6F7-7FC4-EB48-ACEA-5919EB2F45AC}" srcOrd="3" destOrd="0" presId="urn:microsoft.com/office/officeart/2008/layout/VerticalAccentList"/>
    <dgm:cxn modelId="{03505EA0-59C7-C043-AA73-9DABEE9E12BF}" type="presParOf" srcId="{03FED6F7-7FC4-EB48-ACEA-5919EB2F45AC}" destId="{210EA4BD-EE73-F441-8165-0B46FD1473A9}" srcOrd="0" destOrd="0" presId="urn:microsoft.com/office/officeart/2008/layout/VerticalAccentList"/>
    <dgm:cxn modelId="{6C3162F4-FA64-8440-A034-3E4CB601E314}" type="presParOf" srcId="{93A33405-0656-D445-B3AC-9670096DD5F9}" destId="{0812CF10-DD23-4D46-B91E-46C9026DD825}" srcOrd="4" destOrd="0" presId="urn:microsoft.com/office/officeart/2008/layout/VerticalAccentList"/>
    <dgm:cxn modelId="{24E66410-3A09-2048-A526-697A3A67E521}" type="presParOf" srcId="{0812CF10-DD23-4D46-B91E-46C9026DD825}" destId="{0278AFD4-4FF6-8741-BC9D-88A8499670BB}" srcOrd="0" destOrd="0" presId="urn:microsoft.com/office/officeart/2008/layout/VerticalAccentList"/>
    <dgm:cxn modelId="{81E15AA4-D57F-9C4D-A1A1-939692837797}" type="presParOf" srcId="{0812CF10-DD23-4D46-B91E-46C9026DD825}" destId="{33D68FD7-2CCC-6F4B-8F65-228F38ABA0B6}" srcOrd="1" destOrd="0" presId="urn:microsoft.com/office/officeart/2008/layout/VerticalAccentList"/>
    <dgm:cxn modelId="{4E12C499-28DF-7E4D-B116-D8D327451EAE}" type="presParOf" srcId="{0812CF10-DD23-4D46-B91E-46C9026DD825}" destId="{B459C523-24D4-F543-B4C5-FBA2903DE0EA}" srcOrd="2" destOrd="0" presId="urn:microsoft.com/office/officeart/2008/layout/VerticalAccentList"/>
    <dgm:cxn modelId="{CE020C9A-6A7B-874C-9C87-A7F28D2DEC57}" type="presParOf" srcId="{0812CF10-DD23-4D46-B91E-46C9026DD825}" destId="{E488B454-CBC1-9347-BC19-3ABEF6F99644}" srcOrd="3" destOrd="0" presId="urn:microsoft.com/office/officeart/2008/layout/VerticalAccentList"/>
    <dgm:cxn modelId="{9A8A7A56-32A0-F64B-9907-5F32ACA934D6}" type="presParOf" srcId="{0812CF10-DD23-4D46-B91E-46C9026DD825}" destId="{D34607AC-B3E5-7C46-8FAE-A55ECD0E85F5}" srcOrd="4" destOrd="0" presId="urn:microsoft.com/office/officeart/2008/layout/VerticalAccentList"/>
    <dgm:cxn modelId="{5D6450EA-D104-5D4F-A815-04CF4C4EAE75}" type="presParOf" srcId="{0812CF10-DD23-4D46-B91E-46C9026DD825}" destId="{B3941757-BBCC-C24C-88E4-0C8EAE5DE9FB}" srcOrd="5" destOrd="0" presId="urn:microsoft.com/office/officeart/2008/layout/VerticalAccentList"/>
    <dgm:cxn modelId="{17D38CBA-1478-3E4B-864E-2C2BCAC9AEC1}" type="presParOf" srcId="{0812CF10-DD23-4D46-B91E-46C9026DD825}" destId="{647F22A8-2E57-1E4A-AF87-8DE62A371364}" srcOrd="6" destOrd="0" presId="urn:microsoft.com/office/officeart/2008/layout/VerticalAccentList"/>
    <dgm:cxn modelId="{0C8AF6A5-D0B5-FC44-8BEA-B92007578F12}" type="presParOf" srcId="{93A33405-0656-D445-B3AC-9670096DD5F9}" destId="{37A8534B-DABB-A14C-97C1-18D8744FDD9C}" srcOrd="5" destOrd="0" presId="urn:microsoft.com/office/officeart/2008/layout/VerticalAccentList"/>
    <dgm:cxn modelId="{BC3199A0-AF6E-4E45-ADAA-FAC3F3AA58B7}" type="presParOf" srcId="{93A33405-0656-D445-B3AC-9670096DD5F9}" destId="{5C69FA05-2750-1241-966B-73DE4ED6282F}" srcOrd="6" destOrd="0" presId="urn:microsoft.com/office/officeart/2008/layout/VerticalAccentList"/>
    <dgm:cxn modelId="{E42F5193-06E5-AA4D-A39F-CA0447477742}" type="presParOf" srcId="{5C69FA05-2750-1241-966B-73DE4ED6282F}" destId="{136A48D6-A905-6744-BF4E-FA407DBB0489}" srcOrd="0" destOrd="0" presId="urn:microsoft.com/office/officeart/2008/layout/VerticalAccentList"/>
    <dgm:cxn modelId="{27352136-7FE1-5A49-BED1-5E0D878453DF}" type="presParOf" srcId="{93A33405-0656-D445-B3AC-9670096DD5F9}" destId="{6D9F46B1-2444-0149-B534-1AC24A11F24F}" srcOrd="7" destOrd="0" presId="urn:microsoft.com/office/officeart/2008/layout/VerticalAccentList"/>
    <dgm:cxn modelId="{5A15F757-28F7-9F4D-AE95-A4BB88E5DE17}" type="presParOf" srcId="{6D9F46B1-2444-0149-B534-1AC24A11F24F}" destId="{0447EB30-41AA-6547-9B5A-20C0C27DCE39}" srcOrd="0" destOrd="0" presId="urn:microsoft.com/office/officeart/2008/layout/VerticalAccentList"/>
    <dgm:cxn modelId="{8486B67E-90C0-D647-A2AD-23A9FEDAE573}" type="presParOf" srcId="{6D9F46B1-2444-0149-B534-1AC24A11F24F}" destId="{B3AEA8EC-20E6-294C-93F8-4BB41108E902}" srcOrd="1" destOrd="0" presId="urn:microsoft.com/office/officeart/2008/layout/VerticalAccentList"/>
    <dgm:cxn modelId="{BB6BDBE0-FBB9-8440-85D2-C7EB21D32CC9}" type="presParOf" srcId="{6D9F46B1-2444-0149-B534-1AC24A11F24F}" destId="{C100AAFD-9966-7D47-B786-52E3DDB6619E}" srcOrd="2" destOrd="0" presId="urn:microsoft.com/office/officeart/2008/layout/VerticalAccentList"/>
    <dgm:cxn modelId="{8B4F35A9-A077-0A4B-A86E-E07D5EED314F}" type="presParOf" srcId="{6D9F46B1-2444-0149-B534-1AC24A11F24F}" destId="{95594C19-7E95-7F40-BD7A-3D6581A2FE31}" srcOrd="3" destOrd="0" presId="urn:microsoft.com/office/officeart/2008/layout/VerticalAccentList"/>
    <dgm:cxn modelId="{DA56C953-A911-2841-BE37-6B287755E2CF}" type="presParOf" srcId="{6D9F46B1-2444-0149-B534-1AC24A11F24F}" destId="{FE9F098F-159B-7444-8CC4-30EB98F25B08}" srcOrd="4" destOrd="0" presId="urn:microsoft.com/office/officeart/2008/layout/VerticalAccentList"/>
    <dgm:cxn modelId="{2B296F17-62CF-AB45-9A7E-41BB032888F8}" type="presParOf" srcId="{6D9F46B1-2444-0149-B534-1AC24A11F24F}" destId="{5C9C30F0-6C9F-CA4C-8294-25BB4CCEA833}" srcOrd="5" destOrd="0" presId="urn:microsoft.com/office/officeart/2008/layout/VerticalAccentList"/>
    <dgm:cxn modelId="{ED23DA70-DB46-AB42-AC8F-ABB199603069}" type="presParOf" srcId="{6D9F46B1-2444-0149-B534-1AC24A11F24F}" destId="{B7FD715C-E0D2-EC44-AD12-D000C9D27E34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4617E710-E2CF-5E4E-99A4-968BE7BF0F35}" type="doc">
      <dgm:prSet loTypeId="urn:microsoft.com/office/officeart/2008/layout/VerticalAccent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29E07C0-CD24-CD41-9BA4-036C73CECB36}">
      <dgm:prSet phldrT="[Text]" custT="1"/>
      <dgm:spPr/>
      <dgm:t>
        <a:bodyPr/>
        <a:lstStyle/>
        <a:p>
          <a:r>
            <a:rPr lang="en-GB" sz="2000" dirty="0" err="1"/>
            <a:t>BoT</a:t>
          </a:r>
          <a:r>
            <a:rPr lang="en-GB" sz="2000" baseline="0" dirty="0"/>
            <a:t> priority currently focused on Tier I DFSPs. This would affect integration support for Tier II and III DFSPs. </a:t>
          </a:r>
          <a:endParaRPr lang="en-GB" sz="2000" dirty="0"/>
        </a:p>
      </dgm:t>
    </dgm:pt>
    <dgm:pt modelId="{3A22EB59-4604-6A46-8BDC-61C895D0CF0A}" type="parTrans" cxnId="{83A3B02C-D937-D144-8025-BC1891E06A84}">
      <dgm:prSet/>
      <dgm:spPr/>
      <dgm:t>
        <a:bodyPr/>
        <a:lstStyle/>
        <a:p>
          <a:endParaRPr lang="en-GB"/>
        </a:p>
      </dgm:t>
    </dgm:pt>
    <dgm:pt modelId="{44412D54-6217-7B4C-BAA4-17EEAB35A775}" type="sibTrans" cxnId="{83A3B02C-D937-D144-8025-BC1891E06A84}">
      <dgm:prSet/>
      <dgm:spPr/>
      <dgm:t>
        <a:bodyPr/>
        <a:lstStyle/>
        <a:p>
          <a:endParaRPr lang="en-GB"/>
        </a:p>
      </dgm:t>
    </dgm:pt>
    <dgm:pt modelId="{4AA6355F-A336-1741-A509-8B8010E2FB55}">
      <dgm:prSet phldrT="[Text]" custT="1"/>
      <dgm:spPr/>
      <dgm:t>
        <a:bodyPr/>
        <a:lstStyle/>
        <a:p>
          <a:r>
            <a:rPr lang="en-GB" sz="2000" dirty="0"/>
            <a:t>Current limited options for the smaller DFSPs to Integrate to TIPS. </a:t>
          </a:r>
        </a:p>
      </dgm:t>
    </dgm:pt>
    <dgm:pt modelId="{668E9B0F-CF14-5746-81DE-2865A5286B0C}" type="parTrans" cxnId="{CD770600-F69E-FC4B-9089-316DF1887D65}">
      <dgm:prSet/>
      <dgm:spPr/>
      <dgm:t>
        <a:bodyPr/>
        <a:lstStyle/>
        <a:p>
          <a:endParaRPr lang="en-GB"/>
        </a:p>
      </dgm:t>
    </dgm:pt>
    <dgm:pt modelId="{0E32A771-1F83-4B43-80AB-52A441824CB5}" type="sibTrans" cxnId="{CD770600-F69E-FC4B-9089-316DF1887D65}">
      <dgm:prSet/>
      <dgm:spPr/>
      <dgm:t>
        <a:bodyPr/>
        <a:lstStyle/>
        <a:p>
          <a:endParaRPr lang="en-GB"/>
        </a:p>
      </dgm:t>
    </dgm:pt>
    <dgm:pt modelId="{AA506DFC-FE0F-454F-B8DF-59C1714960A9}">
      <dgm:prSet phldrT="[Text]" custT="1"/>
      <dgm:spPr/>
      <dgm:t>
        <a:bodyPr/>
        <a:lstStyle/>
        <a:p>
          <a:r>
            <a:rPr lang="en-GB" sz="2000" dirty="0"/>
            <a:t>Smaller DFSPs face more foundational issues around acquiring core banking solutions</a:t>
          </a:r>
          <a:r>
            <a:rPr lang="en-GB" sz="1100" dirty="0"/>
            <a:t>. </a:t>
          </a:r>
        </a:p>
      </dgm:t>
    </dgm:pt>
    <dgm:pt modelId="{5277C860-727D-354A-9B5B-B8AE25FF5FB3}" type="parTrans" cxnId="{C3125BA0-5EC0-E642-85AF-835964A19B88}">
      <dgm:prSet/>
      <dgm:spPr/>
      <dgm:t>
        <a:bodyPr/>
        <a:lstStyle/>
        <a:p>
          <a:endParaRPr lang="en-GB"/>
        </a:p>
      </dgm:t>
    </dgm:pt>
    <dgm:pt modelId="{3919BF98-3E0E-AF44-A207-89A6692063CB}" type="sibTrans" cxnId="{C3125BA0-5EC0-E642-85AF-835964A19B88}">
      <dgm:prSet/>
      <dgm:spPr/>
      <dgm:t>
        <a:bodyPr/>
        <a:lstStyle/>
        <a:p>
          <a:endParaRPr lang="en-GB"/>
        </a:p>
      </dgm:t>
    </dgm:pt>
    <dgm:pt modelId="{93A33405-0656-D445-B3AC-9670096DD5F9}" type="pres">
      <dgm:prSet presAssocID="{4617E710-E2CF-5E4E-99A4-968BE7BF0F35}" presName="Name0" presStyleCnt="0">
        <dgm:presLayoutVars>
          <dgm:chMax/>
          <dgm:chPref/>
          <dgm:dir/>
        </dgm:presLayoutVars>
      </dgm:prSet>
      <dgm:spPr/>
    </dgm:pt>
    <dgm:pt modelId="{BE4999BF-0980-6041-87BF-3673B7CC728F}" type="pres">
      <dgm:prSet presAssocID="{329E07C0-CD24-CD41-9BA4-036C73CECB36}" presName="parenttextcomposite" presStyleCnt="0"/>
      <dgm:spPr/>
    </dgm:pt>
    <dgm:pt modelId="{CAFFEDB2-6832-D04C-B1B3-9FD1085140CA}" type="pres">
      <dgm:prSet presAssocID="{329E07C0-CD24-CD41-9BA4-036C73CECB36}" presName="parenttext" presStyleLbl="revTx" presStyleIdx="0" presStyleCnt="3" custScaleY="245013">
        <dgm:presLayoutVars>
          <dgm:chMax/>
          <dgm:chPref val="2"/>
          <dgm:bulletEnabled val="1"/>
        </dgm:presLayoutVars>
      </dgm:prSet>
      <dgm:spPr/>
    </dgm:pt>
    <dgm:pt modelId="{C4E20D79-51E0-BA46-BC9E-5FD6ABD7D5A4}" type="pres">
      <dgm:prSet presAssocID="{329E07C0-CD24-CD41-9BA4-036C73CECB36}" presName="parallelogramComposite" presStyleCnt="0"/>
      <dgm:spPr/>
    </dgm:pt>
    <dgm:pt modelId="{C4716EA6-964D-6941-90BB-DC61F64DF096}" type="pres">
      <dgm:prSet presAssocID="{329E07C0-CD24-CD41-9BA4-036C73CECB36}" presName="parallelogram1" presStyleLbl="alignNode1" presStyleIdx="0" presStyleCnt="21"/>
      <dgm:spPr/>
    </dgm:pt>
    <dgm:pt modelId="{13A4E211-A02C-2041-9D62-4A8D94F2D370}" type="pres">
      <dgm:prSet presAssocID="{329E07C0-CD24-CD41-9BA4-036C73CECB36}" presName="parallelogram2" presStyleLbl="alignNode1" presStyleIdx="1" presStyleCnt="21"/>
      <dgm:spPr/>
    </dgm:pt>
    <dgm:pt modelId="{AE9064DB-086A-B745-84BA-423D9309CF4E}" type="pres">
      <dgm:prSet presAssocID="{329E07C0-CD24-CD41-9BA4-036C73CECB36}" presName="parallelogram3" presStyleLbl="alignNode1" presStyleIdx="2" presStyleCnt="21"/>
      <dgm:spPr/>
    </dgm:pt>
    <dgm:pt modelId="{53354CC7-85A0-D44F-94F6-98ED0DC91529}" type="pres">
      <dgm:prSet presAssocID="{329E07C0-CD24-CD41-9BA4-036C73CECB36}" presName="parallelogram4" presStyleLbl="alignNode1" presStyleIdx="3" presStyleCnt="21"/>
      <dgm:spPr/>
    </dgm:pt>
    <dgm:pt modelId="{9BBAB21B-7ECA-0445-A1CF-C62E4CFD2E76}" type="pres">
      <dgm:prSet presAssocID="{329E07C0-CD24-CD41-9BA4-036C73CECB36}" presName="parallelogram5" presStyleLbl="alignNode1" presStyleIdx="4" presStyleCnt="21"/>
      <dgm:spPr/>
    </dgm:pt>
    <dgm:pt modelId="{ED73FCA3-350D-824F-AC1C-9926B74705FF}" type="pres">
      <dgm:prSet presAssocID="{329E07C0-CD24-CD41-9BA4-036C73CECB36}" presName="parallelogram6" presStyleLbl="alignNode1" presStyleIdx="5" presStyleCnt="21"/>
      <dgm:spPr/>
    </dgm:pt>
    <dgm:pt modelId="{AA697BDB-9B64-3143-A921-B22F25AE3A06}" type="pres">
      <dgm:prSet presAssocID="{329E07C0-CD24-CD41-9BA4-036C73CECB36}" presName="parallelogram7" presStyleLbl="alignNode1" presStyleIdx="6" presStyleCnt="21"/>
      <dgm:spPr/>
    </dgm:pt>
    <dgm:pt modelId="{D175F33D-951A-6D47-98EC-6C086AB26115}" type="pres">
      <dgm:prSet presAssocID="{44412D54-6217-7B4C-BAA4-17EEAB35A775}" presName="sibTrans" presStyleCnt="0"/>
      <dgm:spPr/>
    </dgm:pt>
    <dgm:pt modelId="{03FED6F7-7FC4-EB48-ACEA-5919EB2F45AC}" type="pres">
      <dgm:prSet presAssocID="{4AA6355F-A336-1741-A509-8B8010E2FB55}" presName="parenttextcomposite" presStyleCnt="0"/>
      <dgm:spPr/>
    </dgm:pt>
    <dgm:pt modelId="{210EA4BD-EE73-F441-8165-0B46FD1473A9}" type="pres">
      <dgm:prSet presAssocID="{4AA6355F-A336-1741-A509-8B8010E2FB55}" presName="parenttext" presStyleLbl="revTx" presStyleIdx="1" presStyleCnt="3" custScaleY="252926" custLinFactNeighborX="643" custLinFactNeighborY="10424">
        <dgm:presLayoutVars>
          <dgm:chMax/>
          <dgm:chPref val="2"/>
          <dgm:bulletEnabled val="1"/>
        </dgm:presLayoutVars>
      </dgm:prSet>
      <dgm:spPr/>
    </dgm:pt>
    <dgm:pt modelId="{0812CF10-DD23-4D46-B91E-46C9026DD825}" type="pres">
      <dgm:prSet presAssocID="{4AA6355F-A336-1741-A509-8B8010E2FB55}" presName="parallelogramComposite" presStyleCnt="0"/>
      <dgm:spPr/>
    </dgm:pt>
    <dgm:pt modelId="{0278AFD4-4FF6-8741-BC9D-88A8499670BB}" type="pres">
      <dgm:prSet presAssocID="{4AA6355F-A336-1741-A509-8B8010E2FB55}" presName="parallelogram1" presStyleLbl="alignNode1" presStyleIdx="7" presStyleCnt="21"/>
      <dgm:spPr/>
    </dgm:pt>
    <dgm:pt modelId="{33D68FD7-2CCC-6F4B-8F65-228F38ABA0B6}" type="pres">
      <dgm:prSet presAssocID="{4AA6355F-A336-1741-A509-8B8010E2FB55}" presName="parallelogram2" presStyleLbl="alignNode1" presStyleIdx="8" presStyleCnt="21"/>
      <dgm:spPr/>
    </dgm:pt>
    <dgm:pt modelId="{B459C523-24D4-F543-B4C5-FBA2903DE0EA}" type="pres">
      <dgm:prSet presAssocID="{4AA6355F-A336-1741-A509-8B8010E2FB55}" presName="parallelogram3" presStyleLbl="alignNode1" presStyleIdx="9" presStyleCnt="21"/>
      <dgm:spPr/>
    </dgm:pt>
    <dgm:pt modelId="{E488B454-CBC1-9347-BC19-3ABEF6F99644}" type="pres">
      <dgm:prSet presAssocID="{4AA6355F-A336-1741-A509-8B8010E2FB55}" presName="parallelogram4" presStyleLbl="alignNode1" presStyleIdx="10" presStyleCnt="21"/>
      <dgm:spPr/>
    </dgm:pt>
    <dgm:pt modelId="{D34607AC-B3E5-7C46-8FAE-A55ECD0E85F5}" type="pres">
      <dgm:prSet presAssocID="{4AA6355F-A336-1741-A509-8B8010E2FB55}" presName="parallelogram5" presStyleLbl="alignNode1" presStyleIdx="11" presStyleCnt="21"/>
      <dgm:spPr/>
    </dgm:pt>
    <dgm:pt modelId="{B3941757-BBCC-C24C-88E4-0C8EAE5DE9FB}" type="pres">
      <dgm:prSet presAssocID="{4AA6355F-A336-1741-A509-8B8010E2FB55}" presName="parallelogram6" presStyleLbl="alignNode1" presStyleIdx="12" presStyleCnt="21"/>
      <dgm:spPr/>
    </dgm:pt>
    <dgm:pt modelId="{647F22A8-2E57-1E4A-AF87-8DE62A371364}" type="pres">
      <dgm:prSet presAssocID="{4AA6355F-A336-1741-A509-8B8010E2FB55}" presName="parallelogram7" presStyleLbl="alignNode1" presStyleIdx="13" presStyleCnt="21"/>
      <dgm:spPr/>
    </dgm:pt>
    <dgm:pt modelId="{37A8534B-DABB-A14C-97C1-18D8744FDD9C}" type="pres">
      <dgm:prSet presAssocID="{0E32A771-1F83-4B43-80AB-52A441824CB5}" presName="sibTrans" presStyleCnt="0"/>
      <dgm:spPr/>
    </dgm:pt>
    <dgm:pt modelId="{5C69FA05-2750-1241-966B-73DE4ED6282F}" type="pres">
      <dgm:prSet presAssocID="{AA506DFC-FE0F-454F-B8DF-59C1714960A9}" presName="parenttextcomposite" presStyleCnt="0"/>
      <dgm:spPr/>
    </dgm:pt>
    <dgm:pt modelId="{136A48D6-A905-6744-BF4E-FA407DBB0489}" type="pres">
      <dgm:prSet presAssocID="{AA506DFC-FE0F-454F-B8DF-59C1714960A9}" presName="parenttext" presStyleLbl="revTx" presStyleIdx="2" presStyleCnt="3" custScaleY="252926" custLinFactNeighborX="643" custLinFactNeighborY="12935">
        <dgm:presLayoutVars>
          <dgm:chMax/>
          <dgm:chPref val="2"/>
          <dgm:bulletEnabled val="1"/>
        </dgm:presLayoutVars>
      </dgm:prSet>
      <dgm:spPr/>
    </dgm:pt>
    <dgm:pt modelId="{6D9F46B1-2444-0149-B534-1AC24A11F24F}" type="pres">
      <dgm:prSet presAssocID="{AA506DFC-FE0F-454F-B8DF-59C1714960A9}" presName="parallelogramComposite" presStyleCnt="0"/>
      <dgm:spPr/>
    </dgm:pt>
    <dgm:pt modelId="{0447EB30-41AA-6547-9B5A-20C0C27DCE39}" type="pres">
      <dgm:prSet presAssocID="{AA506DFC-FE0F-454F-B8DF-59C1714960A9}" presName="parallelogram1" presStyleLbl="alignNode1" presStyleIdx="14" presStyleCnt="21"/>
      <dgm:spPr/>
    </dgm:pt>
    <dgm:pt modelId="{B3AEA8EC-20E6-294C-93F8-4BB41108E902}" type="pres">
      <dgm:prSet presAssocID="{AA506DFC-FE0F-454F-B8DF-59C1714960A9}" presName="parallelogram2" presStyleLbl="alignNode1" presStyleIdx="15" presStyleCnt="21"/>
      <dgm:spPr/>
    </dgm:pt>
    <dgm:pt modelId="{C100AAFD-9966-7D47-B786-52E3DDB6619E}" type="pres">
      <dgm:prSet presAssocID="{AA506DFC-FE0F-454F-B8DF-59C1714960A9}" presName="parallelogram3" presStyleLbl="alignNode1" presStyleIdx="16" presStyleCnt="21"/>
      <dgm:spPr/>
    </dgm:pt>
    <dgm:pt modelId="{95594C19-7E95-7F40-BD7A-3D6581A2FE31}" type="pres">
      <dgm:prSet presAssocID="{AA506DFC-FE0F-454F-B8DF-59C1714960A9}" presName="parallelogram4" presStyleLbl="alignNode1" presStyleIdx="17" presStyleCnt="21"/>
      <dgm:spPr/>
    </dgm:pt>
    <dgm:pt modelId="{FE9F098F-159B-7444-8CC4-30EB98F25B08}" type="pres">
      <dgm:prSet presAssocID="{AA506DFC-FE0F-454F-B8DF-59C1714960A9}" presName="parallelogram5" presStyleLbl="alignNode1" presStyleIdx="18" presStyleCnt="21"/>
      <dgm:spPr/>
    </dgm:pt>
    <dgm:pt modelId="{5C9C30F0-6C9F-CA4C-8294-25BB4CCEA833}" type="pres">
      <dgm:prSet presAssocID="{AA506DFC-FE0F-454F-B8DF-59C1714960A9}" presName="parallelogram6" presStyleLbl="alignNode1" presStyleIdx="19" presStyleCnt="21"/>
      <dgm:spPr/>
    </dgm:pt>
    <dgm:pt modelId="{B7FD715C-E0D2-EC44-AD12-D000C9D27E34}" type="pres">
      <dgm:prSet presAssocID="{AA506DFC-FE0F-454F-B8DF-59C1714960A9}" presName="parallelogram7" presStyleLbl="alignNode1" presStyleIdx="20" presStyleCnt="21"/>
      <dgm:spPr/>
    </dgm:pt>
  </dgm:ptLst>
  <dgm:cxnLst>
    <dgm:cxn modelId="{CD770600-F69E-FC4B-9089-316DF1887D65}" srcId="{4617E710-E2CF-5E4E-99A4-968BE7BF0F35}" destId="{4AA6355F-A336-1741-A509-8B8010E2FB55}" srcOrd="1" destOrd="0" parTransId="{668E9B0F-CF14-5746-81DE-2865A5286B0C}" sibTransId="{0E32A771-1F83-4B43-80AB-52A441824CB5}"/>
    <dgm:cxn modelId="{83A3B02C-D937-D144-8025-BC1891E06A84}" srcId="{4617E710-E2CF-5E4E-99A4-968BE7BF0F35}" destId="{329E07C0-CD24-CD41-9BA4-036C73CECB36}" srcOrd="0" destOrd="0" parTransId="{3A22EB59-4604-6A46-8BDC-61C895D0CF0A}" sibTransId="{44412D54-6217-7B4C-BAA4-17EEAB35A775}"/>
    <dgm:cxn modelId="{FD364F72-2028-E74B-A406-63CB3F7B17CC}" type="presOf" srcId="{AA506DFC-FE0F-454F-B8DF-59C1714960A9}" destId="{136A48D6-A905-6744-BF4E-FA407DBB0489}" srcOrd="0" destOrd="0" presId="urn:microsoft.com/office/officeart/2008/layout/VerticalAccentList"/>
    <dgm:cxn modelId="{7FD0E97B-A363-E246-B1B2-BD3D43459C38}" type="presOf" srcId="{4AA6355F-A336-1741-A509-8B8010E2FB55}" destId="{210EA4BD-EE73-F441-8165-0B46FD1473A9}" srcOrd="0" destOrd="0" presId="urn:microsoft.com/office/officeart/2008/layout/VerticalAccentList"/>
    <dgm:cxn modelId="{4E616D95-D1DF-C94A-8D23-BE4BB350E88E}" type="presOf" srcId="{4617E710-E2CF-5E4E-99A4-968BE7BF0F35}" destId="{93A33405-0656-D445-B3AC-9670096DD5F9}" srcOrd="0" destOrd="0" presId="urn:microsoft.com/office/officeart/2008/layout/VerticalAccentList"/>
    <dgm:cxn modelId="{C3125BA0-5EC0-E642-85AF-835964A19B88}" srcId="{4617E710-E2CF-5E4E-99A4-968BE7BF0F35}" destId="{AA506DFC-FE0F-454F-B8DF-59C1714960A9}" srcOrd="2" destOrd="0" parTransId="{5277C860-727D-354A-9B5B-B8AE25FF5FB3}" sibTransId="{3919BF98-3E0E-AF44-A207-89A6692063CB}"/>
    <dgm:cxn modelId="{1A0120B2-FD41-404F-A65B-F2A2C7A387B0}" type="presOf" srcId="{329E07C0-CD24-CD41-9BA4-036C73CECB36}" destId="{CAFFEDB2-6832-D04C-B1B3-9FD1085140CA}" srcOrd="0" destOrd="0" presId="urn:microsoft.com/office/officeart/2008/layout/VerticalAccentList"/>
    <dgm:cxn modelId="{E2406BF9-9B84-ED43-B6EB-B1CA08D8081C}" type="presParOf" srcId="{93A33405-0656-D445-B3AC-9670096DD5F9}" destId="{BE4999BF-0980-6041-87BF-3673B7CC728F}" srcOrd="0" destOrd="0" presId="urn:microsoft.com/office/officeart/2008/layout/VerticalAccentList"/>
    <dgm:cxn modelId="{50337C39-4D6D-A649-82C8-93B9FA87E08F}" type="presParOf" srcId="{BE4999BF-0980-6041-87BF-3673B7CC728F}" destId="{CAFFEDB2-6832-D04C-B1B3-9FD1085140CA}" srcOrd="0" destOrd="0" presId="urn:microsoft.com/office/officeart/2008/layout/VerticalAccentList"/>
    <dgm:cxn modelId="{597C2F07-FCBC-C94A-813E-4B862F8471AB}" type="presParOf" srcId="{93A33405-0656-D445-B3AC-9670096DD5F9}" destId="{C4E20D79-51E0-BA46-BC9E-5FD6ABD7D5A4}" srcOrd="1" destOrd="0" presId="urn:microsoft.com/office/officeart/2008/layout/VerticalAccentList"/>
    <dgm:cxn modelId="{E1035813-E523-614F-B43A-63C0D78F8398}" type="presParOf" srcId="{C4E20D79-51E0-BA46-BC9E-5FD6ABD7D5A4}" destId="{C4716EA6-964D-6941-90BB-DC61F64DF096}" srcOrd="0" destOrd="0" presId="urn:microsoft.com/office/officeart/2008/layout/VerticalAccentList"/>
    <dgm:cxn modelId="{8ACEF570-50EF-924E-80B0-5F4561B7D095}" type="presParOf" srcId="{C4E20D79-51E0-BA46-BC9E-5FD6ABD7D5A4}" destId="{13A4E211-A02C-2041-9D62-4A8D94F2D370}" srcOrd="1" destOrd="0" presId="urn:microsoft.com/office/officeart/2008/layout/VerticalAccentList"/>
    <dgm:cxn modelId="{00270234-8317-994B-A854-3569328A7736}" type="presParOf" srcId="{C4E20D79-51E0-BA46-BC9E-5FD6ABD7D5A4}" destId="{AE9064DB-086A-B745-84BA-423D9309CF4E}" srcOrd="2" destOrd="0" presId="urn:microsoft.com/office/officeart/2008/layout/VerticalAccentList"/>
    <dgm:cxn modelId="{E0C29546-1EBF-A94F-BF75-CF2F40D4B176}" type="presParOf" srcId="{C4E20D79-51E0-BA46-BC9E-5FD6ABD7D5A4}" destId="{53354CC7-85A0-D44F-94F6-98ED0DC91529}" srcOrd="3" destOrd="0" presId="urn:microsoft.com/office/officeart/2008/layout/VerticalAccentList"/>
    <dgm:cxn modelId="{46A9EEE3-20E0-E24B-A17F-E5AF5954B312}" type="presParOf" srcId="{C4E20D79-51E0-BA46-BC9E-5FD6ABD7D5A4}" destId="{9BBAB21B-7ECA-0445-A1CF-C62E4CFD2E76}" srcOrd="4" destOrd="0" presId="urn:microsoft.com/office/officeart/2008/layout/VerticalAccentList"/>
    <dgm:cxn modelId="{9F1E93DD-D32B-6347-B5BF-9F59E4109692}" type="presParOf" srcId="{C4E20D79-51E0-BA46-BC9E-5FD6ABD7D5A4}" destId="{ED73FCA3-350D-824F-AC1C-9926B74705FF}" srcOrd="5" destOrd="0" presId="urn:microsoft.com/office/officeart/2008/layout/VerticalAccentList"/>
    <dgm:cxn modelId="{4A6CB7FC-D981-4F4B-AC33-2C11F8262614}" type="presParOf" srcId="{C4E20D79-51E0-BA46-BC9E-5FD6ABD7D5A4}" destId="{AA697BDB-9B64-3143-A921-B22F25AE3A06}" srcOrd="6" destOrd="0" presId="urn:microsoft.com/office/officeart/2008/layout/VerticalAccentList"/>
    <dgm:cxn modelId="{595D598D-B302-EA4D-A605-C65C6CDAAB58}" type="presParOf" srcId="{93A33405-0656-D445-B3AC-9670096DD5F9}" destId="{D175F33D-951A-6D47-98EC-6C086AB26115}" srcOrd="2" destOrd="0" presId="urn:microsoft.com/office/officeart/2008/layout/VerticalAccentList"/>
    <dgm:cxn modelId="{52EB180E-DFDE-0F48-A43C-6D54DF972EF9}" type="presParOf" srcId="{93A33405-0656-D445-B3AC-9670096DD5F9}" destId="{03FED6F7-7FC4-EB48-ACEA-5919EB2F45AC}" srcOrd="3" destOrd="0" presId="urn:microsoft.com/office/officeart/2008/layout/VerticalAccentList"/>
    <dgm:cxn modelId="{03505EA0-59C7-C043-AA73-9DABEE9E12BF}" type="presParOf" srcId="{03FED6F7-7FC4-EB48-ACEA-5919EB2F45AC}" destId="{210EA4BD-EE73-F441-8165-0B46FD1473A9}" srcOrd="0" destOrd="0" presId="urn:microsoft.com/office/officeart/2008/layout/VerticalAccentList"/>
    <dgm:cxn modelId="{6C3162F4-FA64-8440-A034-3E4CB601E314}" type="presParOf" srcId="{93A33405-0656-D445-B3AC-9670096DD5F9}" destId="{0812CF10-DD23-4D46-B91E-46C9026DD825}" srcOrd="4" destOrd="0" presId="urn:microsoft.com/office/officeart/2008/layout/VerticalAccentList"/>
    <dgm:cxn modelId="{24E66410-3A09-2048-A526-697A3A67E521}" type="presParOf" srcId="{0812CF10-DD23-4D46-B91E-46C9026DD825}" destId="{0278AFD4-4FF6-8741-BC9D-88A8499670BB}" srcOrd="0" destOrd="0" presId="urn:microsoft.com/office/officeart/2008/layout/VerticalAccentList"/>
    <dgm:cxn modelId="{81E15AA4-D57F-9C4D-A1A1-939692837797}" type="presParOf" srcId="{0812CF10-DD23-4D46-B91E-46C9026DD825}" destId="{33D68FD7-2CCC-6F4B-8F65-228F38ABA0B6}" srcOrd="1" destOrd="0" presId="urn:microsoft.com/office/officeart/2008/layout/VerticalAccentList"/>
    <dgm:cxn modelId="{4E12C499-28DF-7E4D-B116-D8D327451EAE}" type="presParOf" srcId="{0812CF10-DD23-4D46-B91E-46C9026DD825}" destId="{B459C523-24D4-F543-B4C5-FBA2903DE0EA}" srcOrd="2" destOrd="0" presId="urn:microsoft.com/office/officeart/2008/layout/VerticalAccentList"/>
    <dgm:cxn modelId="{CE020C9A-6A7B-874C-9C87-A7F28D2DEC57}" type="presParOf" srcId="{0812CF10-DD23-4D46-B91E-46C9026DD825}" destId="{E488B454-CBC1-9347-BC19-3ABEF6F99644}" srcOrd="3" destOrd="0" presId="urn:microsoft.com/office/officeart/2008/layout/VerticalAccentList"/>
    <dgm:cxn modelId="{9A8A7A56-32A0-F64B-9907-5F32ACA934D6}" type="presParOf" srcId="{0812CF10-DD23-4D46-B91E-46C9026DD825}" destId="{D34607AC-B3E5-7C46-8FAE-A55ECD0E85F5}" srcOrd="4" destOrd="0" presId="urn:microsoft.com/office/officeart/2008/layout/VerticalAccentList"/>
    <dgm:cxn modelId="{5D6450EA-D104-5D4F-A815-04CF4C4EAE75}" type="presParOf" srcId="{0812CF10-DD23-4D46-B91E-46C9026DD825}" destId="{B3941757-BBCC-C24C-88E4-0C8EAE5DE9FB}" srcOrd="5" destOrd="0" presId="urn:microsoft.com/office/officeart/2008/layout/VerticalAccentList"/>
    <dgm:cxn modelId="{17D38CBA-1478-3E4B-864E-2C2BCAC9AEC1}" type="presParOf" srcId="{0812CF10-DD23-4D46-B91E-46C9026DD825}" destId="{647F22A8-2E57-1E4A-AF87-8DE62A371364}" srcOrd="6" destOrd="0" presId="urn:microsoft.com/office/officeart/2008/layout/VerticalAccentList"/>
    <dgm:cxn modelId="{0C8AF6A5-D0B5-FC44-8BEA-B92007578F12}" type="presParOf" srcId="{93A33405-0656-D445-B3AC-9670096DD5F9}" destId="{37A8534B-DABB-A14C-97C1-18D8744FDD9C}" srcOrd="5" destOrd="0" presId="urn:microsoft.com/office/officeart/2008/layout/VerticalAccentList"/>
    <dgm:cxn modelId="{BC3199A0-AF6E-4E45-ADAA-FAC3F3AA58B7}" type="presParOf" srcId="{93A33405-0656-D445-B3AC-9670096DD5F9}" destId="{5C69FA05-2750-1241-966B-73DE4ED6282F}" srcOrd="6" destOrd="0" presId="urn:microsoft.com/office/officeart/2008/layout/VerticalAccentList"/>
    <dgm:cxn modelId="{E42F5193-06E5-AA4D-A39F-CA0447477742}" type="presParOf" srcId="{5C69FA05-2750-1241-966B-73DE4ED6282F}" destId="{136A48D6-A905-6744-BF4E-FA407DBB0489}" srcOrd="0" destOrd="0" presId="urn:microsoft.com/office/officeart/2008/layout/VerticalAccentList"/>
    <dgm:cxn modelId="{27352136-7FE1-5A49-BED1-5E0D878453DF}" type="presParOf" srcId="{93A33405-0656-D445-B3AC-9670096DD5F9}" destId="{6D9F46B1-2444-0149-B534-1AC24A11F24F}" srcOrd="7" destOrd="0" presId="urn:microsoft.com/office/officeart/2008/layout/VerticalAccentList"/>
    <dgm:cxn modelId="{5A15F757-28F7-9F4D-AE95-A4BB88E5DE17}" type="presParOf" srcId="{6D9F46B1-2444-0149-B534-1AC24A11F24F}" destId="{0447EB30-41AA-6547-9B5A-20C0C27DCE39}" srcOrd="0" destOrd="0" presId="urn:microsoft.com/office/officeart/2008/layout/VerticalAccentList"/>
    <dgm:cxn modelId="{8486B67E-90C0-D647-A2AD-23A9FEDAE573}" type="presParOf" srcId="{6D9F46B1-2444-0149-B534-1AC24A11F24F}" destId="{B3AEA8EC-20E6-294C-93F8-4BB41108E902}" srcOrd="1" destOrd="0" presId="urn:microsoft.com/office/officeart/2008/layout/VerticalAccentList"/>
    <dgm:cxn modelId="{BB6BDBE0-FBB9-8440-85D2-C7EB21D32CC9}" type="presParOf" srcId="{6D9F46B1-2444-0149-B534-1AC24A11F24F}" destId="{C100AAFD-9966-7D47-B786-52E3DDB6619E}" srcOrd="2" destOrd="0" presId="urn:microsoft.com/office/officeart/2008/layout/VerticalAccentList"/>
    <dgm:cxn modelId="{8B4F35A9-A077-0A4B-A86E-E07D5EED314F}" type="presParOf" srcId="{6D9F46B1-2444-0149-B534-1AC24A11F24F}" destId="{95594C19-7E95-7F40-BD7A-3D6581A2FE31}" srcOrd="3" destOrd="0" presId="urn:microsoft.com/office/officeart/2008/layout/VerticalAccentList"/>
    <dgm:cxn modelId="{DA56C953-A911-2841-BE37-6B287755E2CF}" type="presParOf" srcId="{6D9F46B1-2444-0149-B534-1AC24A11F24F}" destId="{FE9F098F-159B-7444-8CC4-30EB98F25B08}" srcOrd="4" destOrd="0" presId="urn:microsoft.com/office/officeart/2008/layout/VerticalAccentList"/>
    <dgm:cxn modelId="{2B296F17-62CF-AB45-9A7E-41BB032888F8}" type="presParOf" srcId="{6D9F46B1-2444-0149-B534-1AC24A11F24F}" destId="{5C9C30F0-6C9F-CA4C-8294-25BB4CCEA833}" srcOrd="5" destOrd="0" presId="urn:microsoft.com/office/officeart/2008/layout/VerticalAccentList"/>
    <dgm:cxn modelId="{ED23DA70-DB46-AB42-AC8F-ABB199603069}" type="presParOf" srcId="{6D9F46B1-2444-0149-B534-1AC24A11F24F}" destId="{B7FD715C-E0D2-EC44-AD12-D000C9D27E34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9C929784-3839-6A4F-BE05-8BB66EEE1A2C}" type="doc">
      <dgm:prSet loTypeId="urn:microsoft.com/office/officeart/2005/8/layout/hList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F948733-B75F-6D4A-978C-61B20B632636}">
      <dgm:prSet phldrT="[Text]"/>
      <dgm:spPr/>
      <dgm:t>
        <a:bodyPr/>
        <a:lstStyle/>
        <a:p>
          <a:r>
            <a:rPr lang="en-US" dirty="0"/>
            <a:t>Describes the </a:t>
          </a:r>
          <a:r>
            <a:rPr lang="en-US" b="1" dirty="0"/>
            <a:t>status of the MFI, SACCO industry </a:t>
          </a:r>
          <a:r>
            <a:rPr lang="en-US" dirty="0"/>
            <a:t>and </a:t>
          </a:r>
          <a:r>
            <a:rPr lang="en-US" b="1" dirty="0"/>
            <a:t>reviews the policies and regulations </a:t>
          </a:r>
          <a:r>
            <a:rPr lang="en-US" dirty="0"/>
            <a:t>affecting the various Tiers</a:t>
          </a:r>
          <a:endParaRPr lang="en-GB" dirty="0"/>
        </a:p>
      </dgm:t>
    </dgm:pt>
    <dgm:pt modelId="{3610C53A-099A-C24F-93D2-21A5802DADDC}" type="parTrans" cxnId="{48B84720-9CB9-0740-9B26-7A6BE84A3805}">
      <dgm:prSet/>
      <dgm:spPr/>
      <dgm:t>
        <a:bodyPr/>
        <a:lstStyle/>
        <a:p>
          <a:endParaRPr lang="en-GB"/>
        </a:p>
      </dgm:t>
    </dgm:pt>
    <dgm:pt modelId="{6E8E8CAC-B83D-8C47-8D32-31D8EC38442B}" type="sibTrans" cxnId="{48B84720-9CB9-0740-9B26-7A6BE84A3805}">
      <dgm:prSet/>
      <dgm:spPr/>
      <dgm:t>
        <a:bodyPr/>
        <a:lstStyle/>
        <a:p>
          <a:endParaRPr lang="en-GB"/>
        </a:p>
      </dgm:t>
    </dgm:pt>
    <dgm:pt modelId="{A84CEA23-9E65-8240-A2B0-B11D7FF30E0F}">
      <dgm:prSet phldrT="[Text]"/>
      <dgm:spPr/>
      <dgm:t>
        <a:bodyPr/>
        <a:lstStyle/>
        <a:p>
          <a:r>
            <a:rPr lang="en-US" dirty="0"/>
            <a:t>Aims to provide a snapshot analysis of the </a:t>
          </a:r>
          <a:r>
            <a:rPr lang="en-US" b="1" dirty="0"/>
            <a:t>state of the MFI industry </a:t>
          </a:r>
          <a:r>
            <a:rPr lang="en-US" dirty="0"/>
            <a:t>in Tanzania</a:t>
          </a:r>
        </a:p>
        <a:p>
          <a:r>
            <a:rPr lang="en-US" dirty="0"/>
            <a:t> Highlight </a:t>
          </a:r>
          <a:r>
            <a:rPr lang="en-US" b="1" dirty="0"/>
            <a:t>options to accelerate MFI participation </a:t>
          </a:r>
          <a:r>
            <a:rPr lang="en-US" dirty="0"/>
            <a:t>in Tanzania’s wider inclusive digital economy.</a:t>
          </a:r>
          <a:endParaRPr lang="en-GB" dirty="0"/>
        </a:p>
      </dgm:t>
    </dgm:pt>
    <dgm:pt modelId="{E72CB6D5-EC15-0142-AA86-BCFCD661E2EE}" type="parTrans" cxnId="{DB2D3A36-4FCF-4843-A5C0-E9E8AC7C156E}">
      <dgm:prSet/>
      <dgm:spPr/>
      <dgm:t>
        <a:bodyPr/>
        <a:lstStyle/>
        <a:p>
          <a:endParaRPr lang="en-GB"/>
        </a:p>
      </dgm:t>
    </dgm:pt>
    <dgm:pt modelId="{AA9FC22D-AD39-3B43-93E8-6A1D2FDF2C5C}" type="sibTrans" cxnId="{DB2D3A36-4FCF-4843-A5C0-E9E8AC7C156E}">
      <dgm:prSet/>
      <dgm:spPr/>
      <dgm:t>
        <a:bodyPr/>
        <a:lstStyle/>
        <a:p>
          <a:endParaRPr lang="en-GB"/>
        </a:p>
      </dgm:t>
    </dgm:pt>
    <dgm:pt modelId="{ECF8AC10-1DF7-5A49-9819-AC01AC6B03D7}" type="pres">
      <dgm:prSet presAssocID="{9C929784-3839-6A4F-BE05-8BB66EEE1A2C}" presName="Name0" presStyleCnt="0">
        <dgm:presLayoutVars>
          <dgm:dir/>
          <dgm:resizeHandles val="exact"/>
        </dgm:presLayoutVars>
      </dgm:prSet>
      <dgm:spPr/>
    </dgm:pt>
    <dgm:pt modelId="{B28287FA-9B25-F64C-94D6-92A5DF7B3C5B}" type="pres">
      <dgm:prSet presAssocID="{CF948733-B75F-6D4A-978C-61B20B632636}" presName="node" presStyleLbl="node1" presStyleIdx="0" presStyleCnt="2">
        <dgm:presLayoutVars>
          <dgm:bulletEnabled val="1"/>
        </dgm:presLayoutVars>
      </dgm:prSet>
      <dgm:spPr/>
    </dgm:pt>
    <dgm:pt modelId="{0D47AF1B-DBDD-0242-B407-05812BE02D71}" type="pres">
      <dgm:prSet presAssocID="{6E8E8CAC-B83D-8C47-8D32-31D8EC38442B}" presName="sibTrans" presStyleCnt="0"/>
      <dgm:spPr/>
    </dgm:pt>
    <dgm:pt modelId="{AD781231-4323-974F-9957-50B22A52A1C4}" type="pres">
      <dgm:prSet presAssocID="{A84CEA23-9E65-8240-A2B0-B11D7FF30E0F}" presName="node" presStyleLbl="node1" presStyleIdx="1" presStyleCnt="2">
        <dgm:presLayoutVars>
          <dgm:bulletEnabled val="1"/>
        </dgm:presLayoutVars>
      </dgm:prSet>
      <dgm:spPr/>
    </dgm:pt>
  </dgm:ptLst>
  <dgm:cxnLst>
    <dgm:cxn modelId="{A260BB13-A992-734A-A4A4-CFE6CCC9CC45}" type="presOf" srcId="{CF948733-B75F-6D4A-978C-61B20B632636}" destId="{B28287FA-9B25-F64C-94D6-92A5DF7B3C5B}" srcOrd="0" destOrd="0" presId="urn:microsoft.com/office/officeart/2005/8/layout/hList6"/>
    <dgm:cxn modelId="{48B84720-9CB9-0740-9B26-7A6BE84A3805}" srcId="{9C929784-3839-6A4F-BE05-8BB66EEE1A2C}" destId="{CF948733-B75F-6D4A-978C-61B20B632636}" srcOrd="0" destOrd="0" parTransId="{3610C53A-099A-C24F-93D2-21A5802DADDC}" sibTransId="{6E8E8CAC-B83D-8C47-8D32-31D8EC38442B}"/>
    <dgm:cxn modelId="{DB2D3A36-4FCF-4843-A5C0-E9E8AC7C156E}" srcId="{9C929784-3839-6A4F-BE05-8BB66EEE1A2C}" destId="{A84CEA23-9E65-8240-A2B0-B11D7FF30E0F}" srcOrd="1" destOrd="0" parTransId="{E72CB6D5-EC15-0142-AA86-BCFCD661E2EE}" sibTransId="{AA9FC22D-AD39-3B43-93E8-6A1D2FDF2C5C}"/>
    <dgm:cxn modelId="{A208B085-16C0-5643-8465-E916B2C86CE9}" type="presOf" srcId="{9C929784-3839-6A4F-BE05-8BB66EEE1A2C}" destId="{ECF8AC10-1DF7-5A49-9819-AC01AC6B03D7}" srcOrd="0" destOrd="0" presId="urn:microsoft.com/office/officeart/2005/8/layout/hList6"/>
    <dgm:cxn modelId="{2ED1DFE6-E9B1-8945-9DC4-C00DF123AFA6}" type="presOf" srcId="{A84CEA23-9E65-8240-A2B0-B11D7FF30E0F}" destId="{AD781231-4323-974F-9957-50B22A52A1C4}" srcOrd="0" destOrd="0" presId="urn:microsoft.com/office/officeart/2005/8/layout/hList6"/>
    <dgm:cxn modelId="{7940D874-9BBD-F547-826F-4782C541BB5F}" type="presParOf" srcId="{ECF8AC10-1DF7-5A49-9819-AC01AC6B03D7}" destId="{B28287FA-9B25-F64C-94D6-92A5DF7B3C5B}" srcOrd="0" destOrd="0" presId="urn:microsoft.com/office/officeart/2005/8/layout/hList6"/>
    <dgm:cxn modelId="{02192851-71A6-FE48-A039-60BB1B4923AA}" type="presParOf" srcId="{ECF8AC10-1DF7-5A49-9819-AC01AC6B03D7}" destId="{0D47AF1B-DBDD-0242-B407-05812BE02D71}" srcOrd="1" destOrd="0" presId="urn:microsoft.com/office/officeart/2005/8/layout/hList6"/>
    <dgm:cxn modelId="{35BF8F21-328A-014D-95B5-C8CD5BEF7802}" type="presParOf" srcId="{ECF8AC10-1DF7-5A49-9819-AC01AC6B03D7}" destId="{AD781231-4323-974F-9957-50B22A52A1C4}" srcOrd="2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FE6D0CC-BF02-5844-B372-897715F11D29}" type="doc">
      <dgm:prSet loTypeId="urn:microsoft.com/office/officeart/2005/8/layout/cycle4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D59AB8F-3D9E-4641-89B5-E0149ABC9F84}">
      <dgm:prSet phldrT="[Text]" custT="1"/>
      <dgm:spPr>
        <a:solidFill>
          <a:srgbClr val="2B3180"/>
        </a:solidFill>
        <a:ln>
          <a:solidFill>
            <a:srgbClr val="2B3180"/>
          </a:solidFill>
        </a:ln>
      </dgm:spPr>
      <dgm:t>
        <a:bodyPr vert="vert270"/>
        <a:lstStyle/>
        <a:p>
          <a:r>
            <a:rPr lang="en-GB" sz="1600" b="1" dirty="0">
              <a:solidFill>
                <a:schemeClr val="bg1"/>
              </a:solidFill>
              <a:latin typeface="Century Gothic" panose="020B0502020202020204" pitchFamily="34" charset="0"/>
            </a:rPr>
            <a:t>1. Digitize processes </a:t>
          </a:r>
          <a:endParaRPr lang="en-US" sz="1600" b="1" i="0" dirty="0">
            <a:solidFill>
              <a:schemeClr val="bg1"/>
            </a:solidFill>
            <a:latin typeface="Century Gothic" panose="020B0502020202020204" pitchFamily="34" charset="0"/>
            <a:ea typeface="Lato Black" panose="020F0502020204030203" pitchFamily="34" charset="0"/>
            <a:cs typeface="Lato Black" panose="020F0502020204030203" pitchFamily="34" charset="0"/>
          </a:endParaRPr>
        </a:p>
      </dgm:t>
    </dgm:pt>
    <dgm:pt modelId="{B113360E-BB3D-9C46-BFEF-8DBC218B5390}" type="parTrans" cxnId="{F6AD0EA4-913D-A24D-8AB1-DABA81948D23}">
      <dgm:prSet/>
      <dgm:spPr/>
      <dgm:t>
        <a:bodyPr/>
        <a:lstStyle/>
        <a:p>
          <a:endParaRPr lang="en-US" b="0" i="0">
            <a:latin typeface="Lato Light" panose="020F0502020204030203" pitchFamily="34" charset="0"/>
            <a:ea typeface="Lato Light" panose="020F0502020204030203" pitchFamily="34" charset="0"/>
            <a:cs typeface="Lato Light" panose="020F0502020204030203" pitchFamily="34" charset="0"/>
          </a:endParaRPr>
        </a:p>
      </dgm:t>
    </dgm:pt>
    <dgm:pt modelId="{1BF1ED24-394D-D94B-B68C-53F20AF57BDE}" type="sibTrans" cxnId="{F6AD0EA4-913D-A24D-8AB1-DABA81948D23}">
      <dgm:prSet/>
      <dgm:spPr/>
      <dgm:t>
        <a:bodyPr/>
        <a:lstStyle/>
        <a:p>
          <a:endParaRPr lang="en-US" b="0" i="0">
            <a:latin typeface="Lato Light" panose="020F0502020204030203" pitchFamily="34" charset="0"/>
            <a:ea typeface="Lato Light" panose="020F0502020204030203" pitchFamily="34" charset="0"/>
            <a:cs typeface="Lato Light" panose="020F0502020204030203" pitchFamily="34" charset="0"/>
          </a:endParaRPr>
        </a:p>
      </dgm:t>
    </dgm:pt>
    <dgm:pt modelId="{8CB4CAED-B497-8B48-B660-245D08E2540D}">
      <dgm:prSet phldrT="[Text]" custT="1"/>
      <dgm:spPr>
        <a:solidFill>
          <a:srgbClr val="2B3180"/>
        </a:solidFill>
        <a:ln>
          <a:solidFill>
            <a:srgbClr val="2B3180"/>
          </a:solidFill>
        </a:ln>
      </dgm:spPr>
      <dgm:t>
        <a:bodyPr vert="vert270"/>
        <a:lstStyle/>
        <a:p>
          <a:r>
            <a:rPr lang="en-GB" sz="1600" b="1" dirty="0">
              <a:solidFill>
                <a:schemeClr val="bg1"/>
              </a:solidFill>
              <a:latin typeface="Century Gothic" panose="020B0502020202020204" pitchFamily="34" charset="0"/>
            </a:rPr>
            <a:t>2. Digitize product and business models</a:t>
          </a:r>
          <a:endParaRPr lang="en-US" sz="1600" b="1" i="0" dirty="0">
            <a:solidFill>
              <a:schemeClr val="bg1"/>
            </a:solidFill>
            <a:latin typeface="Century Gothic" panose="020B0502020202020204" pitchFamily="34" charset="0"/>
            <a:ea typeface="Lato Black" panose="020F0502020204030203" pitchFamily="34" charset="0"/>
            <a:cs typeface="Lato Black" panose="020F0502020204030203" pitchFamily="34" charset="0"/>
          </a:endParaRPr>
        </a:p>
      </dgm:t>
    </dgm:pt>
    <dgm:pt modelId="{9C2793EA-3896-5843-945B-390823CCE0AD}" type="parTrans" cxnId="{30486BBE-EB20-774E-B825-82370D70F98E}">
      <dgm:prSet/>
      <dgm:spPr/>
      <dgm:t>
        <a:bodyPr/>
        <a:lstStyle/>
        <a:p>
          <a:endParaRPr lang="en-US" b="0" i="0">
            <a:latin typeface="Lato Light" panose="020F0502020204030203" pitchFamily="34" charset="0"/>
            <a:ea typeface="Lato Light" panose="020F0502020204030203" pitchFamily="34" charset="0"/>
            <a:cs typeface="Lato Light" panose="020F0502020204030203" pitchFamily="34" charset="0"/>
          </a:endParaRPr>
        </a:p>
      </dgm:t>
    </dgm:pt>
    <dgm:pt modelId="{328D928A-A9E5-6B46-96D6-09B8D6490C86}" type="sibTrans" cxnId="{30486BBE-EB20-774E-B825-82370D70F98E}">
      <dgm:prSet/>
      <dgm:spPr/>
      <dgm:t>
        <a:bodyPr/>
        <a:lstStyle/>
        <a:p>
          <a:endParaRPr lang="en-US" b="0" i="0">
            <a:latin typeface="Lato Light" panose="020F0502020204030203" pitchFamily="34" charset="0"/>
            <a:ea typeface="Lato Light" panose="020F0502020204030203" pitchFamily="34" charset="0"/>
            <a:cs typeface="Lato Light" panose="020F0502020204030203" pitchFamily="34" charset="0"/>
          </a:endParaRPr>
        </a:p>
      </dgm:t>
    </dgm:pt>
    <dgm:pt modelId="{9B1C9EAF-A18A-744F-84A7-A244A2309DED}">
      <dgm:prSet phldrT="[Text]" custT="1"/>
      <dgm:spPr>
        <a:solidFill>
          <a:srgbClr val="2B3180"/>
        </a:solidFill>
        <a:ln>
          <a:solidFill>
            <a:srgbClr val="2B3180"/>
          </a:solidFill>
        </a:ln>
      </dgm:spPr>
      <dgm:t>
        <a:bodyPr vert="vert270"/>
        <a:lstStyle/>
        <a:p>
          <a:r>
            <a:rPr lang="en-GB" sz="1600" b="1" dirty="0">
              <a:solidFill>
                <a:schemeClr val="bg1"/>
              </a:solidFill>
              <a:latin typeface="Century Gothic" panose="020B0502020202020204" pitchFamily="34" charset="0"/>
            </a:rPr>
            <a:t>3. Digitize channels </a:t>
          </a:r>
          <a:endParaRPr lang="en-US" sz="1600" b="1" i="0" dirty="0">
            <a:solidFill>
              <a:schemeClr val="bg1"/>
            </a:solidFill>
            <a:latin typeface="Century Gothic" panose="020B0502020202020204" pitchFamily="34" charset="0"/>
            <a:ea typeface="Lato Black" panose="020F0502020204030203" pitchFamily="34" charset="0"/>
            <a:cs typeface="Lato Black" panose="020F0502020204030203" pitchFamily="34" charset="0"/>
          </a:endParaRPr>
        </a:p>
      </dgm:t>
    </dgm:pt>
    <dgm:pt modelId="{6A7D147C-1070-3D49-9AFE-9E224027A7DA}" type="parTrans" cxnId="{C933C666-664C-D94D-B5C6-7B74E17A5B32}">
      <dgm:prSet/>
      <dgm:spPr/>
      <dgm:t>
        <a:bodyPr/>
        <a:lstStyle/>
        <a:p>
          <a:endParaRPr lang="en-US" b="0" i="0">
            <a:latin typeface="Lato Light" panose="020F0502020204030203" pitchFamily="34" charset="0"/>
            <a:ea typeface="Lato Light" panose="020F0502020204030203" pitchFamily="34" charset="0"/>
            <a:cs typeface="Lato Light" panose="020F0502020204030203" pitchFamily="34" charset="0"/>
          </a:endParaRPr>
        </a:p>
      </dgm:t>
    </dgm:pt>
    <dgm:pt modelId="{A6B7B62B-FFF8-8847-B1B1-43FA8B4905E7}" type="sibTrans" cxnId="{C933C666-664C-D94D-B5C6-7B74E17A5B32}">
      <dgm:prSet/>
      <dgm:spPr/>
      <dgm:t>
        <a:bodyPr/>
        <a:lstStyle/>
        <a:p>
          <a:endParaRPr lang="en-US" b="0" i="0">
            <a:latin typeface="Lato Light" panose="020F0502020204030203" pitchFamily="34" charset="0"/>
            <a:ea typeface="Lato Light" panose="020F0502020204030203" pitchFamily="34" charset="0"/>
            <a:cs typeface="Lato Light" panose="020F0502020204030203" pitchFamily="34" charset="0"/>
          </a:endParaRPr>
        </a:p>
      </dgm:t>
    </dgm:pt>
    <dgm:pt modelId="{A2CAA938-1C62-2D47-9934-03D6DFC1DD31}">
      <dgm:prSet phldrT="[Text]" custT="1"/>
      <dgm:spPr>
        <a:solidFill>
          <a:srgbClr val="2B3180"/>
        </a:solidFill>
        <a:ln>
          <a:solidFill>
            <a:srgbClr val="2B3180"/>
          </a:solidFill>
        </a:ln>
      </dgm:spPr>
      <dgm:t>
        <a:bodyPr vert="vert270"/>
        <a:lstStyle/>
        <a:p>
          <a:r>
            <a:rPr lang="en-US" sz="1600" b="1" i="0" dirty="0">
              <a:solidFill>
                <a:schemeClr val="bg1"/>
              </a:solidFill>
              <a:latin typeface="Century Gothic" panose="020B0502020202020204" pitchFamily="34" charset="0"/>
              <a:ea typeface="Lato Black" panose="020F0502020204030203" pitchFamily="34" charset="0"/>
              <a:cs typeface="Lato Black" panose="020F0502020204030203" pitchFamily="34" charset="0"/>
            </a:rPr>
            <a:t>4. Digitize engagement with people</a:t>
          </a:r>
        </a:p>
      </dgm:t>
    </dgm:pt>
    <dgm:pt modelId="{ADA10F2E-6CCE-0A4D-A471-3D02786DD40B}" type="parTrans" cxnId="{E47532E4-7688-3049-8BD0-93CCD7050380}">
      <dgm:prSet/>
      <dgm:spPr/>
      <dgm:t>
        <a:bodyPr/>
        <a:lstStyle/>
        <a:p>
          <a:endParaRPr lang="en-US" b="0" i="0">
            <a:latin typeface="Lato Light" panose="020F0502020204030203" pitchFamily="34" charset="0"/>
            <a:ea typeface="Lato Light" panose="020F0502020204030203" pitchFamily="34" charset="0"/>
            <a:cs typeface="Lato Light" panose="020F0502020204030203" pitchFamily="34" charset="0"/>
          </a:endParaRPr>
        </a:p>
      </dgm:t>
    </dgm:pt>
    <dgm:pt modelId="{4DA38114-ECD3-1C49-8FAA-ABD03ECA794B}" type="sibTrans" cxnId="{E47532E4-7688-3049-8BD0-93CCD7050380}">
      <dgm:prSet/>
      <dgm:spPr/>
      <dgm:t>
        <a:bodyPr/>
        <a:lstStyle/>
        <a:p>
          <a:endParaRPr lang="en-US" b="0" i="0">
            <a:latin typeface="Lato Light" panose="020F0502020204030203" pitchFamily="34" charset="0"/>
            <a:ea typeface="Lato Light" panose="020F0502020204030203" pitchFamily="34" charset="0"/>
            <a:cs typeface="Lato Light" panose="020F0502020204030203" pitchFamily="34" charset="0"/>
          </a:endParaRPr>
        </a:p>
      </dgm:t>
    </dgm:pt>
    <dgm:pt modelId="{71E57CC4-8B27-6C48-B9E2-29B0BB3172F6}" type="pres">
      <dgm:prSet presAssocID="{9FE6D0CC-BF02-5844-B372-897715F11D29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AD412245-ABA2-3F44-9366-840AC2FCC1CA}" type="pres">
      <dgm:prSet presAssocID="{9FE6D0CC-BF02-5844-B372-897715F11D29}" presName="children" presStyleCnt="0"/>
      <dgm:spPr/>
    </dgm:pt>
    <dgm:pt modelId="{8991FB06-5840-2342-AA04-D33F87012154}" type="pres">
      <dgm:prSet presAssocID="{9FE6D0CC-BF02-5844-B372-897715F11D29}" presName="childPlaceholder" presStyleCnt="0"/>
      <dgm:spPr/>
    </dgm:pt>
    <dgm:pt modelId="{504603CD-8CA8-1245-B01A-D741041BC7E8}" type="pres">
      <dgm:prSet presAssocID="{9FE6D0CC-BF02-5844-B372-897715F11D29}" presName="circle" presStyleCnt="0"/>
      <dgm:spPr/>
    </dgm:pt>
    <dgm:pt modelId="{1635785C-E501-AA47-9D47-8CEAC2B43B99}" type="pres">
      <dgm:prSet presAssocID="{9FE6D0CC-BF02-5844-B372-897715F11D29}" presName="quadrant1" presStyleLbl="node1" presStyleIdx="0" presStyleCnt="4" custAng="5400000">
        <dgm:presLayoutVars>
          <dgm:chMax val="1"/>
          <dgm:bulletEnabled val="1"/>
        </dgm:presLayoutVars>
      </dgm:prSet>
      <dgm:spPr>
        <a:prstGeom prst="teardrop">
          <a:avLst/>
        </a:prstGeom>
      </dgm:spPr>
    </dgm:pt>
    <dgm:pt modelId="{FB1D9A29-3983-7F42-8638-A1B1EF1C0818}" type="pres">
      <dgm:prSet presAssocID="{9FE6D0CC-BF02-5844-B372-897715F11D29}" presName="quadrant2" presStyleLbl="node1" presStyleIdx="1" presStyleCnt="4" custAng="5400000">
        <dgm:presLayoutVars>
          <dgm:chMax val="1"/>
          <dgm:bulletEnabled val="1"/>
        </dgm:presLayoutVars>
      </dgm:prSet>
      <dgm:spPr>
        <a:prstGeom prst="teardrop">
          <a:avLst/>
        </a:prstGeom>
      </dgm:spPr>
    </dgm:pt>
    <dgm:pt modelId="{D3370D2C-E85B-2044-978B-22DF95DC05D8}" type="pres">
      <dgm:prSet presAssocID="{9FE6D0CC-BF02-5844-B372-897715F11D29}" presName="quadrant3" presStyleLbl="node1" presStyleIdx="2" presStyleCnt="4" custAng="5400000" custLinFactNeighborX="3440" custLinFactNeighborY="1121">
        <dgm:presLayoutVars>
          <dgm:chMax val="1"/>
          <dgm:bulletEnabled val="1"/>
        </dgm:presLayoutVars>
      </dgm:prSet>
      <dgm:spPr>
        <a:prstGeom prst="teardrop">
          <a:avLst/>
        </a:prstGeom>
      </dgm:spPr>
    </dgm:pt>
    <dgm:pt modelId="{7DDC1288-138E-5B42-BC19-618D6AB04A56}" type="pres">
      <dgm:prSet presAssocID="{9FE6D0CC-BF02-5844-B372-897715F11D29}" presName="quadrant4" presStyleLbl="node1" presStyleIdx="3" presStyleCnt="4" custAng="5400000">
        <dgm:presLayoutVars>
          <dgm:chMax val="1"/>
          <dgm:bulletEnabled val="1"/>
        </dgm:presLayoutVars>
      </dgm:prSet>
      <dgm:spPr>
        <a:prstGeom prst="teardrop">
          <a:avLst/>
        </a:prstGeom>
      </dgm:spPr>
    </dgm:pt>
    <dgm:pt modelId="{6D86628A-DC9B-5A4F-A16B-CFF3CDC60071}" type="pres">
      <dgm:prSet presAssocID="{9FE6D0CC-BF02-5844-B372-897715F11D29}" presName="quadrantPlaceholder" presStyleCnt="0"/>
      <dgm:spPr/>
    </dgm:pt>
    <dgm:pt modelId="{CA6EE9D6-7F40-074B-8A2C-F1556A549FBB}" type="pres">
      <dgm:prSet presAssocID="{9FE6D0CC-BF02-5844-B372-897715F11D29}" presName="center1" presStyleLbl="fgShp" presStyleIdx="0" presStyleCnt="2"/>
      <dgm:spPr/>
    </dgm:pt>
    <dgm:pt modelId="{D32218B1-68F7-A742-8F4C-4DF0185E6D11}" type="pres">
      <dgm:prSet presAssocID="{9FE6D0CC-BF02-5844-B372-897715F11D29}" presName="center2" presStyleLbl="fgShp" presStyleIdx="1" presStyleCnt="2"/>
      <dgm:spPr/>
    </dgm:pt>
  </dgm:ptLst>
  <dgm:cxnLst>
    <dgm:cxn modelId="{D5365932-17B4-D745-9E99-20392B2DE029}" type="presOf" srcId="{9B1C9EAF-A18A-744F-84A7-A244A2309DED}" destId="{D3370D2C-E85B-2044-978B-22DF95DC05D8}" srcOrd="0" destOrd="0" presId="urn:microsoft.com/office/officeart/2005/8/layout/cycle4"/>
    <dgm:cxn modelId="{C933C666-664C-D94D-B5C6-7B74E17A5B32}" srcId="{9FE6D0CC-BF02-5844-B372-897715F11D29}" destId="{9B1C9EAF-A18A-744F-84A7-A244A2309DED}" srcOrd="2" destOrd="0" parTransId="{6A7D147C-1070-3D49-9AFE-9E224027A7DA}" sibTransId="{A6B7B62B-FFF8-8847-B1B1-43FA8B4905E7}"/>
    <dgm:cxn modelId="{22292592-F932-D444-B8A8-E2D696016F2D}" type="presOf" srcId="{A2CAA938-1C62-2D47-9934-03D6DFC1DD31}" destId="{7DDC1288-138E-5B42-BC19-618D6AB04A56}" srcOrd="0" destOrd="0" presId="urn:microsoft.com/office/officeart/2005/8/layout/cycle4"/>
    <dgm:cxn modelId="{F6AD0EA4-913D-A24D-8AB1-DABA81948D23}" srcId="{9FE6D0CC-BF02-5844-B372-897715F11D29}" destId="{3D59AB8F-3D9E-4641-89B5-E0149ABC9F84}" srcOrd="0" destOrd="0" parTransId="{B113360E-BB3D-9C46-BFEF-8DBC218B5390}" sibTransId="{1BF1ED24-394D-D94B-B68C-53F20AF57BDE}"/>
    <dgm:cxn modelId="{30486BBE-EB20-774E-B825-82370D70F98E}" srcId="{9FE6D0CC-BF02-5844-B372-897715F11D29}" destId="{8CB4CAED-B497-8B48-B660-245D08E2540D}" srcOrd="1" destOrd="0" parTransId="{9C2793EA-3896-5843-945B-390823CCE0AD}" sibTransId="{328D928A-A9E5-6B46-96D6-09B8D6490C86}"/>
    <dgm:cxn modelId="{D84D46C4-FD3B-0943-A291-85C69AB1E843}" type="presOf" srcId="{9FE6D0CC-BF02-5844-B372-897715F11D29}" destId="{71E57CC4-8B27-6C48-B9E2-29B0BB3172F6}" srcOrd="0" destOrd="0" presId="urn:microsoft.com/office/officeart/2005/8/layout/cycle4"/>
    <dgm:cxn modelId="{5B0042DF-3B63-BE4B-9E66-D9B4281026EF}" type="presOf" srcId="{8CB4CAED-B497-8B48-B660-245D08E2540D}" destId="{FB1D9A29-3983-7F42-8638-A1B1EF1C0818}" srcOrd="0" destOrd="0" presId="urn:microsoft.com/office/officeart/2005/8/layout/cycle4"/>
    <dgm:cxn modelId="{E47532E4-7688-3049-8BD0-93CCD7050380}" srcId="{9FE6D0CC-BF02-5844-B372-897715F11D29}" destId="{A2CAA938-1C62-2D47-9934-03D6DFC1DD31}" srcOrd="3" destOrd="0" parTransId="{ADA10F2E-6CCE-0A4D-A471-3D02786DD40B}" sibTransId="{4DA38114-ECD3-1C49-8FAA-ABD03ECA794B}"/>
    <dgm:cxn modelId="{CC279DF6-873B-324F-BB36-55BA3C9F40D7}" type="presOf" srcId="{3D59AB8F-3D9E-4641-89B5-E0149ABC9F84}" destId="{1635785C-E501-AA47-9D47-8CEAC2B43B99}" srcOrd="0" destOrd="0" presId="urn:microsoft.com/office/officeart/2005/8/layout/cycle4"/>
    <dgm:cxn modelId="{172F062F-F7CA-7C43-8BDE-9F74B632F30B}" type="presParOf" srcId="{71E57CC4-8B27-6C48-B9E2-29B0BB3172F6}" destId="{AD412245-ABA2-3F44-9366-840AC2FCC1CA}" srcOrd="0" destOrd="0" presId="urn:microsoft.com/office/officeart/2005/8/layout/cycle4"/>
    <dgm:cxn modelId="{5E1F6885-4582-9B47-8590-E0E86212B8F0}" type="presParOf" srcId="{AD412245-ABA2-3F44-9366-840AC2FCC1CA}" destId="{8991FB06-5840-2342-AA04-D33F87012154}" srcOrd="0" destOrd="0" presId="urn:microsoft.com/office/officeart/2005/8/layout/cycle4"/>
    <dgm:cxn modelId="{A6A17078-7584-D443-812D-C0D7E99440A9}" type="presParOf" srcId="{71E57CC4-8B27-6C48-B9E2-29B0BB3172F6}" destId="{504603CD-8CA8-1245-B01A-D741041BC7E8}" srcOrd="1" destOrd="0" presId="urn:microsoft.com/office/officeart/2005/8/layout/cycle4"/>
    <dgm:cxn modelId="{E965B48E-C002-754A-BC40-01E3B6C82CB8}" type="presParOf" srcId="{504603CD-8CA8-1245-B01A-D741041BC7E8}" destId="{1635785C-E501-AA47-9D47-8CEAC2B43B99}" srcOrd="0" destOrd="0" presId="urn:microsoft.com/office/officeart/2005/8/layout/cycle4"/>
    <dgm:cxn modelId="{F6D7BA9E-C012-2C49-B7F0-A718B48D3D2F}" type="presParOf" srcId="{504603CD-8CA8-1245-B01A-D741041BC7E8}" destId="{FB1D9A29-3983-7F42-8638-A1B1EF1C0818}" srcOrd="1" destOrd="0" presId="urn:microsoft.com/office/officeart/2005/8/layout/cycle4"/>
    <dgm:cxn modelId="{D81B43FA-746A-4247-8010-34BF1C56F451}" type="presParOf" srcId="{504603CD-8CA8-1245-B01A-D741041BC7E8}" destId="{D3370D2C-E85B-2044-978B-22DF95DC05D8}" srcOrd="2" destOrd="0" presId="urn:microsoft.com/office/officeart/2005/8/layout/cycle4"/>
    <dgm:cxn modelId="{57ECF6CF-4B42-3F4E-83A3-D45110D5B844}" type="presParOf" srcId="{504603CD-8CA8-1245-B01A-D741041BC7E8}" destId="{7DDC1288-138E-5B42-BC19-618D6AB04A56}" srcOrd="3" destOrd="0" presId="urn:microsoft.com/office/officeart/2005/8/layout/cycle4"/>
    <dgm:cxn modelId="{C8DB6475-FD5A-2549-9A86-27E47A0C690B}" type="presParOf" srcId="{504603CD-8CA8-1245-B01A-D741041BC7E8}" destId="{6D86628A-DC9B-5A4F-A16B-CFF3CDC60071}" srcOrd="4" destOrd="0" presId="urn:microsoft.com/office/officeart/2005/8/layout/cycle4"/>
    <dgm:cxn modelId="{262C7E0D-7EAC-024E-A4C9-322281CA9CC0}" type="presParOf" srcId="{71E57CC4-8B27-6C48-B9E2-29B0BB3172F6}" destId="{CA6EE9D6-7F40-074B-8A2C-F1556A549FBB}" srcOrd="2" destOrd="0" presId="urn:microsoft.com/office/officeart/2005/8/layout/cycle4"/>
    <dgm:cxn modelId="{8912D5E5-9BEA-254D-9621-B24E4D4A636D}" type="presParOf" srcId="{71E57CC4-8B27-6C48-B9E2-29B0BB3172F6}" destId="{D32218B1-68F7-A742-8F4C-4DF0185E6D11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752FE5E-BFAA-FA43-B631-7A233A991237}" type="doc">
      <dgm:prSet loTypeId="urn:microsoft.com/office/officeart/2009/layout/CircleArrow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08365C81-05BE-0947-925F-348C93E48E47}">
      <dgm:prSet phldrT="[Text]" custT="1"/>
      <dgm:spPr/>
      <dgm:t>
        <a:bodyPr/>
        <a:lstStyle/>
        <a:p>
          <a:r>
            <a:rPr lang="en-GB" sz="3200" dirty="0"/>
            <a:t>Support on digitization &amp; shared systems </a:t>
          </a:r>
        </a:p>
      </dgm:t>
    </dgm:pt>
    <dgm:pt modelId="{4797D2A4-D577-4D4B-A70C-193C4E108578}" type="parTrans" cxnId="{BBB94DFE-EDBE-D74A-B4E7-D93002D3C70A}">
      <dgm:prSet/>
      <dgm:spPr/>
      <dgm:t>
        <a:bodyPr/>
        <a:lstStyle/>
        <a:p>
          <a:endParaRPr lang="en-GB"/>
        </a:p>
      </dgm:t>
    </dgm:pt>
    <dgm:pt modelId="{60808958-EF14-4342-9E93-E953F9BB83B1}" type="sibTrans" cxnId="{BBB94DFE-EDBE-D74A-B4E7-D93002D3C70A}">
      <dgm:prSet/>
      <dgm:spPr/>
      <dgm:t>
        <a:bodyPr/>
        <a:lstStyle/>
        <a:p>
          <a:endParaRPr lang="en-GB"/>
        </a:p>
      </dgm:t>
    </dgm:pt>
    <dgm:pt modelId="{9D2DD710-CBA3-734A-A61A-D83C27E0FACD}">
      <dgm:prSet phldrT="[Text]" custT="1"/>
      <dgm:spPr/>
      <dgm:t>
        <a:bodyPr/>
        <a:lstStyle/>
        <a:p>
          <a:r>
            <a:rPr lang="en-GB" sz="3200" dirty="0"/>
            <a:t>Creation of a sandbox</a:t>
          </a:r>
        </a:p>
      </dgm:t>
    </dgm:pt>
    <dgm:pt modelId="{268B4A6D-9922-3D4B-B647-B534C7C444F2}" type="parTrans" cxnId="{1B904D73-5890-6F45-886A-A88CCB00949F}">
      <dgm:prSet/>
      <dgm:spPr/>
      <dgm:t>
        <a:bodyPr/>
        <a:lstStyle/>
        <a:p>
          <a:endParaRPr lang="en-GB"/>
        </a:p>
      </dgm:t>
    </dgm:pt>
    <dgm:pt modelId="{37C990F9-BD09-0C46-A165-EC1615B574F9}" type="sibTrans" cxnId="{1B904D73-5890-6F45-886A-A88CCB00949F}">
      <dgm:prSet/>
      <dgm:spPr/>
      <dgm:t>
        <a:bodyPr/>
        <a:lstStyle/>
        <a:p>
          <a:endParaRPr lang="en-GB"/>
        </a:p>
      </dgm:t>
    </dgm:pt>
    <dgm:pt modelId="{1E77B3EC-4185-E443-BB32-36F713B8EF19}">
      <dgm:prSet phldrT="[Text]" custT="1"/>
      <dgm:spPr/>
      <dgm:t>
        <a:bodyPr/>
        <a:lstStyle/>
        <a:p>
          <a:r>
            <a:rPr lang="en-GB" sz="3200" dirty="0"/>
            <a:t>Evidence based advocacy </a:t>
          </a:r>
        </a:p>
      </dgm:t>
    </dgm:pt>
    <dgm:pt modelId="{5CF7ACDF-9691-EC43-8208-AFFA2869C016}" type="parTrans" cxnId="{1AF2B81C-4B4E-4741-A811-C031B7E1D8D3}">
      <dgm:prSet/>
      <dgm:spPr/>
      <dgm:t>
        <a:bodyPr/>
        <a:lstStyle/>
        <a:p>
          <a:endParaRPr lang="en-GB"/>
        </a:p>
      </dgm:t>
    </dgm:pt>
    <dgm:pt modelId="{F14DC3CF-80B8-1440-8D76-3399B56E6FB8}" type="sibTrans" cxnId="{1AF2B81C-4B4E-4741-A811-C031B7E1D8D3}">
      <dgm:prSet/>
      <dgm:spPr/>
      <dgm:t>
        <a:bodyPr/>
        <a:lstStyle/>
        <a:p>
          <a:endParaRPr lang="en-GB"/>
        </a:p>
      </dgm:t>
    </dgm:pt>
    <dgm:pt modelId="{F3084093-125A-EF42-8FA8-71983A819D80}" type="pres">
      <dgm:prSet presAssocID="{6752FE5E-BFAA-FA43-B631-7A233A991237}" presName="Name0" presStyleCnt="0">
        <dgm:presLayoutVars>
          <dgm:chMax val="7"/>
          <dgm:chPref val="7"/>
          <dgm:dir/>
          <dgm:animLvl val="lvl"/>
        </dgm:presLayoutVars>
      </dgm:prSet>
      <dgm:spPr/>
    </dgm:pt>
    <dgm:pt modelId="{436DF37F-2819-704A-A079-9E254FF5C22F}" type="pres">
      <dgm:prSet presAssocID="{08365C81-05BE-0947-925F-348C93E48E47}" presName="Accent1" presStyleCnt="0"/>
      <dgm:spPr/>
    </dgm:pt>
    <dgm:pt modelId="{EF70A3C9-DE9C-4B4E-A8F8-BECBAE9EB58D}" type="pres">
      <dgm:prSet presAssocID="{08365C81-05BE-0947-925F-348C93E48E47}" presName="Accent" presStyleLbl="node1" presStyleIdx="0" presStyleCnt="3" custScaleX="415518"/>
      <dgm:spPr/>
    </dgm:pt>
    <dgm:pt modelId="{577C5C3C-A54A-C943-A5CD-8A1214BDF5B2}" type="pres">
      <dgm:prSet presAssocID="{08365C81-05BE-0947-925F-348C93E48E47}" presName="Parent1" presStyleLbl="revTx" presStyleIdx="0" presStyleCnt="3" custScaleX="329304" custScaleY="205997" custLinFactNeighborX="-592" custLinFactNeighborY="-21998">
        <dgm:presLayoutVars>
          <dgm:chMax val="1"/>
          <dgm:chPref val="1"/>
          <dgm:bulletEnabled val="1"/>
        </dgm:presLayoutVars>
      </dgm:prSet>
      <dgm:spPr/>
    </dgm:pt>
    <dgm:pt modelId="{E801D002-43DC-F14D-9863-7F12E1039E9C}" type="pres">
      <dgm:prSet presAssocID="{9D2DD710-CBA3-734A-A61A-D83C27E0FACD}" presName="Accent2" presStyleCnt="0"/>
      <dgm:spPr/>
    </dgm:pt>
    <dgm:pt modelId="{1585CA39-1672-D147-8DAF-A5F4EA3A29E0}" type="pres">
      <dgm:prSet presAssocID="{9D2DD710-CBA3-734A-A61A-D83C27E0FACD}" presName="Accent" presStyleLbl="node1" presStyleIdx="1" presStyleCnt="3" custScaleX="513841" custLinFactNeighborX="36940" custLinFactNeighborY="-2471"/>
      <dgm:spPr/>
    </dgm:pt>
    <dgm:pt modelId="{39B627FC-87E3-A449-AFB3-CEBFD93E8576}" type="pres">
      <dgm:prSet presAssocID="{9D2DD710-CBA3-734A-A61A-D83C27E0FACD}" presName="Parent2" presStyleLbl="revTx" presStyleIdx="1" presStyleCnt="3" custScaleX="278045" custScaleY="147790" custLinFactNeighborX="0" custLinFactNeighborY="15800">
        <dgm:presLayoutVars>
          <dgm:chMax val="1"/>
          <dgm:chPref val="1"/>
          <dgm:bulletEnabled val="1"/>
        </dgm:presLayoutVars>
      </dgm:prSet>
      <dgm:spPr/>
    </dgm:pt>
    <dgm:pt modelId="{F6E8A80E-442E-A648-AC1E-26AA088DBE34}" type="pres">
      <dgm:prSet presAssocID="{1E77B3EC-4185-E443-BB32-36F713B8EF19}" presName="Accent3" presStyleCnt="0"/>
      <dgm:spPr/>
    </dgm:pt>
    <dgm:pt modelId="{EF853787-1698-D241-822F-0E02D183879A}" type="pres">
      <dgm:prSet presAssocID="{1E77B3EC-4185-E443-BB32-36F713B8EF19}" presName="Accent" presStyleLbl="node1" presStyleIdx="2" presStyleCnt="3" custScaleX="463119" custLinFactNeighborX="0" custLinFactNeighborY="7554"/>
      <dgm:spPr/>
    </dgm:pt>
    <dgm:pt modelId="{04A87151-063A-FC4A-A969-D5CC911F99A7}" type="pres">
      <dgm:prSet presAssocID="{1E77B3EC-4185-E443-BB32-36F713B8EF19}" presName="Parent3" presStyleLbl="revTx" presStyleIdx="2" presStyleCnt="3" custScaleX="226731" custScaleY="149773" custLinFactNeighborX="-2631" custLinFactNeighborY="47508">
        <dgm:presLayoutVars>
          <dgm:chMax val="1"/>
          <dgm:chPref val="1"/>
          <dgm:bulletEnabled val="1"/>
        </dgm:presLayoutVars>
      </dgm:prSet>
      <dgm:spPr/>
    </dgm:pt>
  </dgm:ptLst>
  <dgm:cxnLst>
    <dgm:cxn modelId="{1AF2B81C-4B4E-4741-A811-C031B7E1D8D3}" srcId="{6752FE5E-BFAA-FA43-B631-7A233A991237}" destId="{1E77B3EC-4185-E443-BB32-36F713B8EF19}" srcOrd="2" destOrd="0" parTransId="{5CF7ACDF-9691-EC43-8208-AFFA2869C016}" sibTransId="{F14DC3CF-80B8-1440-8D76-3399B56E6FB8}"/>
    <dgm:cxn modelId="{8C065558-6CE4-0A49-AA1E-F168234E38A2}" type="presOf" srcId="{1E77B3EC-4185-E443-BB32-36F713B8EF19}" destId="{04A87151-063A-FC4A-A969-D5CC911F99A7}" srcOrd="0" destOrd="0" presId="urn:microsoft.com/office/officeart/2009/layout/CircleArrowProcess"/>
    <dgm:cxn modelId="{1B904D73-5890-6F45-886A-A88CCB00949F}" srcId="{6752FE5E-BFAA-FA43-B631-7A233A991237}" destId="{9D2DD710-CBA3-734A-A61A-D83C27E0FACD}" srcOrd="1" destOrd="0" parTransId="{268B4A6D-9922-3D4B-B647-B534C7C444F2}" sibTransId="{37C990F9-BD09-0C46-A165-EC1615B574F9}"/>
    <dgm:cxn modelId="{3B0B7BBA-E511-BA4D-B3AF-B8BFB8D71676}" type="presOf" srcId="{08365C81-05BE-0947-925F-348C93E48E47}" destId="{577C5C3C-A54A-C943-A5CD-8A1214BDF5B2}" srcOrd="0" destOrd="0" presId="urn:microsoft.com/office/officeart/2009/layout/CircleArrowProcess"/>
    <dgm:cxn modelId="{82EEE6ED-F59C-1A45-8526-742AF1392A54}" type="presOf" srcId="{6752FE5E-BFAA-FA43-B631-7A233A991237}" destId="{F3084093-125A-EF42-8FA8-71983A819D80}" srcOrd="0" destOrd="0" presId="urn:microsoft.com/office/officeart/2009/layout/CircleArrowProcess"/>
    <dgm:cxn modelId="{330486FD-6786-EC4C-80D0-C19E4F1D61A2}" type="presOf" srcId="{9D2DD710-CBA3-734A-A61A-D83C27E0FACD}" destId="{39B627FC-87E3-A449-AFB3-CEBFD93E8576}" srcOrd="0" destOrd="0" presId="urn:microsoft.com/office/officeart/2009/layout/CircleArrowProcess"/>
    <dgm:cxn modelId="{BBB94DFE-EDBE-D74A-B4E7-D93002D3C70A}" srcId="{6752FE5E-BFAA-FA43-B631-7A233A991237}" destId="{08365C81-05BE-0947-925F-348C93E48E47}" srcOrd="0" destOrd="0" parTransId="{4797D2A4-D577-4D4B-A70C-193C4E108578}" sibTransId="{60808958-EF14-4342-9E93-E953F9BB83B1}"/>
    <dgm:cxn modelId="{A88CB8F1-7179-B04E-B0CB-24EBDD04EF21}" type="presParOf" srcId="{F3084093-125A-EF42-8FA8-71983A819D80}" destId="{436DF37F-2819-704A-A079-9E254FF5C22F}" srcOrd="0" destOrd="0" presId="urn:microsoft.com/office/officeart/2009/layout/CircleArrowProcess"/>
    <dgm:cxn modelId="{7DDD3D1D-51C7-8D45-95E8-31C04AE3838A}" type="presParOf" srcId="{436DF37F-2819-704A-A079-9E254FF5C22F}" destId="{EF70A3C9-DE9C-4B4E-A8F8-BECBAE9EB58D}" srcOrd="0" destOrd="0" presId="urn:microsoft.com/office/officeart/2009/layout/CircleArrowProcess"/>
    <dgm:cxn modelId="{DCC08F91-5E4E-5742-8EA2-358321259710}" type="presParOf" srcId="{F3084093-125A-EF42-8FA8-71983A819D80}" destId="{577C5C3C-A54A-C943-A5CD-8A1214BDF5B2}" srcOrd="1" destOrd="0" presId="urn:microsoft.com/office/officeart/2009/layout/CircleArrowProcess"/>
    <dgm:cxn modelId="{F84F771F-2887-FC47-B96D-FD7382333A6C}" type="presParOf" srcId="{F3084093-125A-EF42-8FA8-71983A819D80}" destId="{E801D002-43DC-F14D-9863-7F12E1039E9C}" srcOrd="2" destOrd="0" presId="urn:microsoft.com/office/officeart/2009/layout/CircleArrowProcess"/>
    <dgm:cxn modelId="{94FB1305-470F-3D4C-8064-56EADC39DE8B}" type="presParOf" srcId="{E801D002-43DC-F14D-9863-7F12E1039E9C}" destId="{1585CA39-1672-D147-8DAF-A5F4EA3A29E0}" srcOrd="0" destOrd="0" presId="urn:microsoft.com/office/officeart/2009/layout/CircleArrowProcess"/>
    <dgm:cxn modelId="{8A7E3E78-CB22-AE47-B670-60BD8C6E711D}" type="presParOf" srcId="{F3084093-125A-EF42-8FA8-71983A819D80}" destId="{39B627FC-87E3-A449-AFB3-CEBFD93E8576}" srcOrd="3" destOrd="0" presId="urn:microsoft.com/office/officeart/2009/layout/CircleArrowProcess"/>
    <dgm:cxn modelId="{6CA0DD8A-387F-2446-B695-735759F90E59}" type="presParOf" srcId="{F3084093-125A-EF42-8FA8-71983A819D80}" destId="{F6E8A80E-442E-A648-AC1E-26AA088DBE34}" srcOrd="4" destOrd="0" presId="urn:microsoft.com/office/officeart/2009/layout/CircleArrowProcess"/>
    <dgm:cxn modelId="{823C407C-3E11-A84E-90C1-B5B032774A1A}" type="presParOf" srcId="{F6E8A80E-442E-A648-AC1E-26AA088DBE34}" destId="{EF853787-1698-D241-822F-0E02D183879A}" srcOrd="0" destOrd="0" presId="urn:microsoft.com/office/officeart/2009/layout/CircleArrowProcess"/>
    <dgm:cxn modelId="{67E535A0-CA68-2743-9B86-98E3EFE0388D}" type="presParOf" srcId="{F3084093-125A-EF42-8FA8-71983A819D80}" destId="{04A87151-063A-FC4A-A969-D5CC911F99A7}" srcOrd="5" destOrd="0" presId="urn:microsoft.com/office/officeart/2009/layout/CircleArrow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759962-9CC8-2649-AD4C-27D38A167B0F}">
      <dsp:nvSpPr>
        <dsp:cNvPr id="0" name=""/>
        <dsp:cNvSpPr/>
      </dsp:nvSpPr>
      <dsp:spPr>
        <a:xfrm>
          <a:off x="2143" y="1219735"/>
          <a:ext cx="4570214" cy="27421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 national OSS will drive; </a:t>
          </a:r>
        </a:p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 </a:t>
          </a:r>
          <a:r>
            <a:rPr lang="en-US" sz="2600" b="1" kern="1200" dirty="0"/>
            <a:t>Cheaper &amp;  more diverse digital products </a:t>
          </a:r>
        </a:p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1" kern="1200" dirty="0"/>
            <a:t>Easier for payments to happen across different DFSPs </a:t>
          </a:r>
          <a:endParaRPr lang="en-GB" sz="2600" b="1" kern="1200" dirty="0"/>
        </a:p>
      </dsp:txBody>
      <dsp:txXfrm>
        <a:off x="82457" y="1300049"/>
        <a:ext cx="4409586" cy="2581500"/>
      </dsp:txXfrm>
    </dsp:sp>
    <dsp:sp modelId="{F58FBC29-857D-0B41-852A-191940D30F00}">
      <dsp:nvSpPr>
        <dsp:cNvPr id="0" name=""/>
        <dsp:cNvSpPr/>
      </dsp:nvSpPr>
      <dsp:spPr>
        <a:xfrm>
          <a:off x="4974536" y="2024093"/>
          <a:ext cx="968885" cy="113341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>
        <a:off x="4974536" y="2250776"/>
        <a:ext cx="678220" cy="680047"/>
      </dsp:txXfrm>
    </dsp:sp>
    <dsp:sp modelId="{59917D6E-1808-6B4E-A610-59531262B186}">
      <dsp:nvSpPr>
        <dsp:cNvPr id="0" name=""/>
        <dsp:cNvSpPr/>
      </dsp:nvSpPr>
      <dsp:spPr>
        <a:xfrm>
          <a:off x="6400442" y="1219735"/>
          <a:ext cx="4570214" cy="27421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600" kern="1200" dirty="0"/>
            <a:t>Smaller DFSPs more likely to </a:t>
          </a:r>
          <a:r>
            <a:rPr lang="en-US" sz="2600" b="1" kern="1200" dirty="0"/>
            <a:t>roll out digital products in rural areas &amp; reaching more women</a:t>
          </a:r>
          <a:endParaRPr lang="en-TZ" sz="2600" b="1" kern="1200" dirty="0"/>
        </a:p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endParaRPr lang="en-TZ" sz="2600" kern="1200" dirty="0"/>
        </a:p>
        <a:p>
          <a:pPr marL="0"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TZ" sz="2600" kern="1200" dirty="0"/>
        </a:p>
      </dsp:txBody>
      <dsp:txXfrm>
        <a:off x="6480756" y="1300049"/>
        <a:ext cx="4409586" cy="25815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6EE1A8-940B-AB4A-83A8-95DA6CFADF70}">
      <dsp:nvSpPr>
        <dsp:cNvPr id="0" name=""/>
        <dsp:cNvSpPr/>
      </dsp:nvSpPr>
      <dsp:spPr>
        <a:xfrm rot="16200000">
          <a:off x="742950" y="-742950"/>
          <a:ext cx="2438400" cy="3924300"/>
        </a:xfrm>
        <a:prstGeom prst="round1Rect">
          <a:avLst/>
        </a:prstGeom>
        <a:solidFill>
          <a:srgbClr val="2B318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Museo Sans 500" panose="02000000000000000000" pitchFamily="2" charset="77"/>
            </a:rPr>
            <a:t>21 financial services providers (MFIs and SACCOs) engaged </a:t>
          </a:r>
        </a:p>
      </dsp:txBody>
      <dsp:txXfrm rot="5400000">
        <a:off x="0" y="0"/>
        <a:ext cx="3924300" cy="1828800"/>
      </dsp:txXfrm>
    </dsp:sp>
    <dsp:sp modelId="{03A4AFBB-31CC-7442-9F44-1183B63C560D}">
      <dsp:nvSpPr>
        <dsp:cNvPr id="0" name=""/>
        <dsp:cNvSpPr/>
      </dsp:nvSpPr>
      <dsp:spPr>
        <a:xfrm>
          <a:off x="3548705" y="0"/>
          <a:ext cx="3924300" cy="2438400"/>
        </a:xfrm>
        <a:prstGeom prst="round1Rect">
          <a:avLst/>
        </a:prstGeom>
        <a:solidFill>
          <a:srgbClr val="2B318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Museo Sans 500" panose="02000000000000000000" pitchFamily="2" charset="77"/>
            </a:rPr>
            <a:t>2 system integrators fully integrated &amp; supported to play the role of local capacity builders </a:t>
          </a:r>
        </a:p>
      </dsp:txBody>
      <dsp:txXfrm>
        <a:off x="3548705" y="0"/>
        <a:ext cx="3924300" cy="1828800"/>
      </dsp:txXfrm>
    </dsp:sp>
    <dsp:sp modelId="{25496792-F62A-634F-BAF1-81835D1DA348}">
      <dsp:nvSpPr>
        <dsp:cNvPr id="0" name=""/>
        <dsp:cNvSpPr/>
      </dsp:nvSpPr>
      <dsp:spPr>
        <a:xfrm rot="10800000">
          <a:off x="0" y="2438400"/>
          <a:ext cx="3924300" cy="2438400"/>
        </a:xfrm>
        <a:prstGeom prst="round1Rect">
          <a:avLst/>
        </a:prstGeom>
        <a:solidFill>
          <a:srgbClr val="2B318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latin typeface="Museo Sans 500" panose="02000000000000000000" pitchFamily="2" charset="77"/>
            </a:rPr>
            <a:t>11 FSPs fully integrated </a:t>
          </a:r>
        </a:p>
      </dsp:txBody>
      <dsp:txXfrm rot="10800000">
        <a:off x="0" y="3047999"/>
        <a:ext cx="3924300" cy="1828800"/>
      </dsp:txXfrm>
    </dsp:sp>
    <dsp:sp modelId="{0763587B-F765-0D45-B4A2-03F956A3BA2C}">
      <dsp:nvSpPr>
        <dsp:cNvPr id="0" name=""/>
        <dsp:cNvSpPr/>
      </dsp:nvSpPr>
      <dsp:spPr>
        <a:xfrm rot="5400000">
          <a:off x="4667250" y="1695450"/>
          <a:ext cx="2438400" cy="3924300"/>
        </a:xfrm>
        <a:prstGeom prst="round1Rect">
          <a:avLst/>
        </a:prstGeom>
        <a:solidFill>
          <a:srgbClr val="2B318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  <a:latin typeface="Museo Sans 500" panose="02000000000000000000" pitchFamily="2" charset="77"/>
            </a:rPr>
            <a:t>6 DFSPs joined a Multi-tenant solution</a:t>
          </a:r>
        </a:p>
      </dsp:txBody>
      <dsp:txXfrm rot="-5400000">
        <a:off x="3924300" y="3047999"/>
        <a:ext cx="3924300" cy="1828800"/>
      </dsp:txXfrm>
    </dsp:sp>
    <dsp:sp modelId="{7FAEA6F5-08AD-1547-A9F4-1395BCC02A76}">
      <dsp:nvSpPr>
        <dsp:cNvPr id="0" name=""/>
        <dsp:cNvSpPr/>
      </dsp:nvSpPr>
      <dsp:spPr>
        <a:xfrm>
          <a:off x="2514601" y="1371599"/>
          <a:ext cx="2819397" cy="2133600"/>
        </a:xfrm>
        <a:prstGeom prst="roundRect">
          <a:avLst/>
        </a:prstGeom>
        <a:solidFill>
          <a:srgbClr val="2EBCE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>
              <a:solidFill>
                <a:schemeClr val="bg1"/>
              </a:solidFill>
              <a:latin typeface="Museo Sans 500" panose="02000000000000000000" pitchFamily="2" charset="77"/>
            </a:rPr>
            <a:t>Deployed a sandbox for training on the interoperable payments  technology component</a:t>
          </a:r>
        </a:p>
      </dsp:txBody>
      <dsp:txXfrm>
        <a:off x="2618755" y="1475753"/>
        <a:ext cx="2611089" cy="192529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0A3BF0-5BDE-134B-8DAC-547786DCB747}">
      <dsp:nvSpPr>
        <dsp:cNvPr id="0" name=""/>
        <dsp:cNvSpPr/>
      </dsp:nvSpPr>
      <dsp:spPr>
        <a:xfrm rot="16200000">
          <a:off x="-848171" y="849510"/>
          <a:ext cx="5181600" cy="348257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0" tIns="0" rIns="234156" bIns="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Changed the PM4ML to a single instance rather than for each DFSP level</a:t>
          </a:r>
          <a:endParaRPr lang="en-GB" sz="3700" kern="1200" dirty="0"/>
        </a:p>
      </dsp:txBody>
      <dsp:txXfrm rot="5400000">
        <a:off x="1340" y="1036319"/>
        <a:ext cx="3482578" cy="3108960"/>
      </dsp:txXfrm>
    </dsp:sp>
    <dsp:sp modelId="{103F1A4A-88C5-164D-BABD-304E1657513D}">
      <dsp:nvSpPr>
        <dsp:cNvPr id="0" name=""/>
        <dsp:cNvSpPr/>
      </dsp:nvSpPr>
      <dsp:spPr>
        <a:xfrm rot="16200000">
          <a:off x="2895600" y="849510"/>
          <a:ext cx="5181600" cy="348257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0" tIns="0" rIns="234156" bIns="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/>
            <a:t>Customised support geared towards Tier II and III DFSPs</a:t>
          </a:r>
        </a:p>
      </dsp:txBody>
      <dsp:txXfrm rot="5400000">
        <a:off x="3745111" y="1036319"/>
        <a:ext cx="3482578" cy="3108960"/>
      </dsp:txXfrm>
    </dsp:sp>
    <dsp:sp modelId="{FD60A4AA-23CE-3F40-8695-E5F61B21A256}">
      <dsp:nvSpPr>
        <dsp:cNvPr id="0" name=""/>
        <dsp:cNvSpPr/>
      </dsp:nvSpPr>
      <dsp:spPr>
        <a:xfrm rot="16200000">
          <a:off x="6639371" y="849510"/>
          <a:ext cx="5181600" cy="348257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0" tIns="0" rIns="234156" bIns="0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Investments in and around digitization as a foundational element</a:t>
          </a:r>
          <a:endParaRPr lang="en-GB" sz="3700" kern="1200" dirty="0"/>
        </a:p>
      </dsp:txBody>
      <dsp:txXfrm rot="5400000">
        <a:off x="7488882" y="1036319"/>
        <a:ext cx="3482578" cy="310896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FFEDB2-6832-D04C-B1B3-9FD1085140CA}">
      <dsp:nvSpPr>
        <dsp:cNvPr id="0" name=""/>
        <dsp:cNvSpPr/>
      </dsp:nvSpPr>
      <dsp:spPr>
        <a:xfrm>
          <a:off x="223839" y="790359"/>
          <a:ext cx="4384833" cy="11417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Lack of stable internet negatively affected participation in online trainings </a:t>
          </a:r>
          <a:endParaRPr lang="en-GB" sz="2000" kern="1200" dirty="0"/>
        </a:p>
      </dsp:txBody>
      <dsp:txXfrm>
        <a:off x="223839" y="790359"/>
        <a:ext cx="4384833" cy="1141770"/>
      </dsp:txXfrm>
    </dsp:sp>
    <dsp:sp modelId="{C4716EA6-964D-6941-90BB-DC61F64DF096}">
      <dsp:nvSpPr>
        <dsp:cNvPr id="0" name=""/>
        <dsp:cNvSpPr/>
      </dsp:nvSpPr>
      <dsp:spPr>
        <a:xfrm>
          <a:off x="241203" y="1997093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A4E211-A02C-2041-9D62-4A8D94F2D370}">
      <dsp:nvSpPr>
        <dsp:cNvPr id="0" name=""/>
        <dsp:cNvSpPr/>
      </dsp:nvSpPr>
      <dsp:spPr>
        <a:xfrm>
          <a:off x="859952" y="1997093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064DB-086A-B745-84BA-423D9309CF4E}">
      <dsp:nvSpPr>
        <dsp:cNvPr id="0" name=""/>
        <dsp:cNvSpPr/>
      </dsp:nvSpPr>
      <dsp:spPr>
        <a:xfrm>
          <a:off x="1478701" y="1997093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354CC7-85A0-D44F-94F6-98ED0DC91529}">
      <dsp:nvSpPr>
        <dsp:cNvPr id="0" name=""/>
        <dsp:cNvSpPr/>
      </dsp:nvSpPr>
      <dsp:spPr>
        <a:xfrm>
          <a:off x="2097449" y="1997093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BAB21B-7ECA-0445-A1CF-C62E4CFD2E76}">
      <dsp:nvSpPr>
        <dsp:cNvPr id="0" name=""/>
        <dsp:cNvSpPr/>
      </dsp:nvSpPr>
      <dsp:spPr>
        <a:xfrm>
          <a:off x="2716198" y="1997093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73FCA3-350D-824F-AC1C-9926B74705FF}">
      <dsp:nvSpPr>
        <dsp:cNvPr id="0" name=""/>
        <dsp:cNvSpPr/>
      </dsp:nvSpPr>
      <dsp:spPr>
        <a:xfrm>
          <a:off x="3334947" y="1997093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697BDB-9B64-3143-A921-B22F25AE3A06}">
      <dsp:nvSpPr>
        <dsp:cNvPr id="0" name=""/>
        <dsp:cNvSpPr/>
      </dsp:nvSpPr>
      <dsp:spPr>
        <a:xfrm>
          <a:off x="3953696" y="1997093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0EA4BD-EE73-F441-8165-0B46FD1473A9}">
      <dsp:nvSpPr>
        <dsp:cNvPr id="0" name=""/>
        <dsp:cNvSpPr/>
      </dsp:nvSpPr>
      <dsp:spPr>
        <a:xfrm>
          <a:off x="241203" y="2198065"/>
          <a:ext cx="4384833" cy="8782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100% virtual delivery of technical backstopping (due to covid) delayed pace of project implementation </a:t>
          </a:r>
          <a:endParaRPr lang="en-GB" sz="2000" kern="1200" dirty="0"/>
        </a:p>
      </dsp:txBody>
      <dsp:txXfrm>
        <a:off x="241203" y="2198065"/>
        <a:ext cx="4384833" cy="878294"/>
      </dsp:txXfrm>
    </dsp:sp>
    <dsp:sp modelId="{0278AFD4-4FF6-8741-BC9D-88A8499670BB}">
      <dsp:nvSpPr>
        <dsp:cNvPr id="0" name=""/>
        <dsp:cNvSpPr/>
      </dsp:nvSpPr>
      <dsp:spPr>
        <a:xfrm>
          <a:off x="241203" y="3076359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D68FD7-2CCC-6F4B-8F65-228F38ABA0B6}">
      <dsp:nvSpPr>
        <dsp:cNvPr id="0" name=""/>
        <dsp:cNvSpPr/>
      </dsp:nvSpPr>
      <dsp:spPr>
        <a:xfrm>
          <a:off x="859952" y="3076359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9C523-24D4-F543-B4C5-FBA2903DE0EA}">
      <dsp:nvSpPr>
        <dsp:cNvPr id="0" name=""/>
        <dsp:cNvSpPr/>
      </dsp:nvSpPr>
      <dsp:spPr>
        <a:xfrm>
          <a:off x="1478701" y="3076359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88B454-CBC1-9347-BC19-3ABEF6F99644}">
      <dsp:nvSpPr>
        <dsp:cNvPr id="0" name=""/>
        <dsp:cNvSpPr/>
      </dsp:nvSpPr>
      <dsp:spPr>
        <a:xfrm>
          <a:off x="2097449" y="3076359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4607AC-B3E5-7C46-8FAE-A55ECD0E85F5}">
      <dsp:nvSpPr>
        <dsp:cNvPr id="0" name=""/>
        <dsp:cNvSpPr/>
      </dsp:nvSpPr>
      <dsp:spPr>
        <a:xfrm>
          <a:off x="2716198" y="3076359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941757-BBCC-C24C-88E4-0C8EAE5DE9FB}">
      <dsp:nvSpPr>
        <dsp:cNvPr id="0" name=""/>
        <dsp:cNvSpPr/>
      </dsp:nvSpPr>
      <dsp:spPr>
        <a:xfrm>
          <a:off x="3334947" y="3076359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7F22A8-2E57-1E4A-AF87-8DE62A371364}">
      <dsp:nvSpPr>
        <dsp:cNvPr id="0" name=""/>
        <dsp:cNvSpPr/>
      </dsp:nvSpPr>
      <dsp:spPr>
        <a:xfrm>
          <a:off x="3953696" y="3076359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6A48D6-A905-6744-BF4E-FA407DBB0489}">
      <dsp:nvSpPr>
        <dsp:cNvPr id="0" name=""/>
        <dsp:cNvSpPr/>
      </dsp:nvSpPr>
      <dsp:spPr>
        <a:xfrm>
          <a:off x="304783" y="3276601"/>
          <a:ext cx="4394392" cy="9515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Inability or lack of prioritization of some participating DFSPs to cover vendor related costs around API integrations</a:t>
          </a:r>
          <a:r>
            <a:rPr lang="en-TZ" sz="2000" kern="1200" dirty="0"/>
            <a:t> </a:t>
          </a:r>
          <a:endParaRPr lang="en-GB" sz="2000" kern="1200" dirty="0"/>
        </a:p>
      </dsp:txBody>
      <dsp:txXfrm>
        <a:off x="304783" y="3276601"/>
        <a:ext cx="4394392" cy="951504"/>
      </dsp:txXfrm>
    </dsp:sp>
    <dsp:sp modelId="{0447EB30-41AA-6547-9B5A-20C0C27DCE39}">
      <dsp:nvSpPr>
        <dsp:cNvPr id="0" name=""/>
        <dsp:cNvSpPr/>
      </dsp:nvSpPr>
      <dsp:spPr>
        <a:xfrm>
          <a:off x="241203" y="422883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AEA8EC-20E6-294C-93F8-4BB41108E902}">
      <dsp:nvSpPr>
        <dsp:cNvPr id="0" name=""/>
        <dsp:cNvSpPr/>
      </dsp:nvSpPr>
      <dsp:spPr>
        <a:xfrm>
          <a:off x="859952" y="422883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00AAFD-9966-7D47-B786-52E3DDB6619E}">
      <dsp:nvSpPr>
        <dsp:cNvPr id="0" name=""/>
        <dsp:cNvSpPr/>
      </dsp:nvSpPr>
      <dsp:spPr>
        <a:xfrm>
          <a:off x="1478701" y="422883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594C19-7E95-7F40-BD7A-3D6581A2FE31}">
      <dsp:nvSpPr>
        <dsp:cNvPr id="0" name=""/>
        <dsp:cNvSpPr/>
      </dsp:nvSpPr>
      <dsp:spPr>
        <a:xfrm>
          <a:off x="2097449" y="422883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9F098F-159B-7444-8CC4-30EB98F25B08}">
      <dsp:nvSpPr>
        <dsp:cNvPr id="0" name=""/>
        <dsp:cNvSpPr/>
      </dsp:nvSpPr>
      <dsp:spPr>
        <a:xfrm>
          <a:off x="2716198" y="422883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9C30F0-6C9F-CA4C-8294-25BB4CCEA833}">
      <dsp:nvSpPr>
        <dsp:cNvPr id="0" name=""/>
        <dsp:cNvSpPr/>
      </dsp:nvSpPr>
      <dsp:spPr>
        <a:xfrm>
          <a:off x="3334947" y="422883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FD715C-E0D2-EC44-AD12-D000C9D27E34}">
      <dsp:nvSpPr>
        <dsp:cNvPr id="0" name=""/>
        <dsp:cNvSpPr/>
      </dsp:nvSpPr>
      <dsp:spPr>
        <a:xfrm>
          <a:off x="3953696" y="422883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FFEDB2-6832-D04C-B1B3-9FD1085140CA}">
      <dsp:nvSpPr>
        <dsp:cNvPr id="0" name=""/>
        <dsp:cNvSpPr/>
      </dsp:nvSpPr>
      <dsp:spPr>
        <a:xfrm>
          <a:off x="245983" y="844554"/>
          <a:ext cx="4384833" cy="9766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BoT</a:t>
          </a:r>
          <a:r>
            <a:rPr lang="en-GB" sz="2000" kern="1200" baseline="0" dirty="0"/>
            <a:t> priority currently focused on Tier I DFSPs. This would affect integration support for Tier II and III DFSPs. </a:t>
          </a:r>
          <a:endParaRPr lang="en-GB" sz="2000" kern="1200" dirty="0"/>
        </a:p>
      </dsp:txBody>
      <dsp:txXfrm>
        <a:off x="245983" y="844554"/>
        <a:ext cx="4384833" cy="976673"/>
      </dsp:txXfrm>
    </dsp:sp>
    <dsp:sp modelId="{C4716EA6-964D-6941-90BB-DC61F64DF096}">
      <dsp:nvSpPr>
        <dsp:cNvPr id="0" name=""/>
        <dsp:cNvSpPr/>
      </dsp:nvSpPr>
      <dsp:spPr>
        <a:xfrm>
          <a:off x="245983" y="1821228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A4E211-A02C-2041-9D62-4A8D94F2D370}">
      <dsp:nvSpPr>
        <dsp:cNvPr id="0" name=""/>
        <dsp:cNvSpPr/>
      </dsp:nvSpPr>
      <dsp:spPr>
        <a:xfrm>
          <a:off x="864731" y="1821228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9064DB-086A-B745-84BA-423D9309CF4E}">
      <dsp:nvSpPr>
        <dsp:cNvPr id="0" name=""/>
        <dsp:cNvSpPr/>
      </dsp:nvSpPr>
      <dsp:spPr>
        <a:xfrm>
          <a:off x="1483480" y="1821228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354CC7-85A0-D44F-94F6-98ED0DC91529}">
      <dsp:nvSpPr>
        <dsp:cNvPr id="0" name=""/>
        <dsp:cNvSpPr/>
      </dsp:nvSpPr>
      <dsp:spPr>
        <a:xfrm>
          <a:off x="2102229" y="1821228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BAB21B-7ECA-0445-A1CF-C62E4CFD2E76}">
      <dsp:nvSpPr>
        <dsp:cNvPr id="0" name=""/>
        <dsp:cNvSpPr/>
      </dsp:nvSpPr>
      <dsp:spPr>
        <a:xfrm>
          <a:off x="2720978" y="1821228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73FCA3-350D-824F-AC1C-9926B74705FF}">
      <dsp:nvSpPr>
        <dsp:cNvPr id="0" name=""/>
        <dsp:cNvSpPr/>
      </dsp:nvSpPr>
      <dsp:spPr>
        <a:xfrm>
          <a:off x="3339726" y="1821228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697BDB-9B64-3143-A921-B22F25AE3A06}">
      <dsp:nvSpPr>
        <dsp:cNvPr id="0" name=""/>
        <dsp:cNvSpPr/>
      </dsp:nvSpPr>
      <dsp:spPr>
        <a:xfrm>
          <a:off x="3958475" y="1821228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0EA4BD-EE73-F441-8165-0B46FD1473A9}">
      <dsp:nvSpPr>
        <dsp:cNvPr id="0" name=""/>
        <dsp:cNvSpPr/>
      </dsp:nvSpPr>
      <dsp:spPr>
        <a:xfrm>
          <a:off x="274177" y="2063752"/>
          <a:ext cx="4384833" cy="10082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Current limited options for the smaller DFSPs to Integrate to TIPS. </a:t>
          </a:r>
        </a:p>
      </dsp:txBody>
      <dsp:txXfrm>
        <a:off x="274177" y="2063752"/>
        <a:ext cx="4384833" cy="1008216"/>
      </dsp:txXfrm>
    </dsp:sp>
    <dsp:sp modelId="{0278AFD4-4FF6-8741-BC9D-88A8499670BB}">
      <dsp:nvSpPr>
        <dsp:cNvPr id="0" name=""/>
        <dsp:cNvSpPr/>
      </dsp:nvSpPr>
      <dsp:spPr>
        <a:xfrm>
          <a:off x="245983" y="303041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D68FD7-2CCC-6F4B-8F65-228F38ABA0B6}">
      <dsp:nvSpPr>
        <dsp:cNvPr id="0" name=""/>
        <dsp:cNvSpPr/>
      </dsp:nvSpPr>
      <dsp:spPr>
        <a:xfrm>
          <a:off x="864731" y="303041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9C523-24D4-F543-B4C5-FBA2903DE0EA}">
      <dsp:nvSpPr>
        <dsp:cNvPr id="0" name=""/>
        <dsp:cNvSpPr/>
      </dsp:nvSpPr>
      <dsp:spPr>
        <a:xfrm>
          <a:off x="1483480" y="303041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88B454-CBC1-9347-BC19-3ABEF6F99644}">
      <dsp:nvSpPr>
        <dsp:cNvPr id="0" name=""/>
        <dsp:cNvSpPr/>
      </dsp:nvSpPr>
      <dsp:spPr>
        <a:xfrm>
          <a:off x="2102229" y="303041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4607AC-B3E5-7C46-8FAE-A55ECD0E85F5}">
      <dsp:nvSpPr>
        <dsp:cNvPr id="0" name=""/>
        <dsp:cNvSpPr/>
      </dsp:nvSpPr>
      <dsp:spPr>
        <a:xfrm>
          <a:off x="2720978" y="303041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941757-BBCC-C24C-88E4-0C8EAE5DE9FB}">
      <dsp:nvSpPr>
        <dsp:cNvPr id="0" name=""/>
        <dsp:cNvSpPr/>
      </dsp:nvSpPr>
      <dsp:spPr>
        <a:xfrm>
          <a:off x="3339726" y="303041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7F22A8-2E57-1E4A-AF87-8DE62A371364}">
      <dsp:nvSpPr>
        <dsp:cNvPr id="0" name=""/>
        <dsp:cNvSpPr/>
      </dsp:nvSpPr>
      <dsp:spPr>
        <a:xfrm>
          <a:off x="3958475" y="3030416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6A48D6-A905-6744-BF4E-FA407DBB0489}">
      <dsp:nvSpPr>
        <dsp:cNvPr id="0" name=""/>
        <dsp:cNvSpPr/>
      </dsp:nvSpPr>
      <dsp:spPr>
        <a:xfrm>
          <a:off x="274177" y="3282949"/>
          <a:ext cx="4384833" cy="10082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b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Smaller DFSPs face more foundational issues around acquiring core banking solutions</a:t>
          </a:r>
          <a:r>
            <a:rPr lang="en-GB" sz="1100" kern="1200" dirty="0"/>
            <a:t>. </a:t>
          </a:r>
        </a:p>
      </dsp:txBody>
      <dsp:txXfrm>
        <a:off x="274177" y="3282949"/>
        <a:ext cx="4384833" cy="1008216"/>
      </dsp:txXfrm>
    </dsp:sp>
    <dsp:sp modelId="{0447EB30-41AA-6547-9B5A-20C0C27DCE39}">
      <dsp:nvSpPr>
        <dsp:cNvPr id="0" name=""/>
        <dsp:cNvSpPr/>
      </dsp:nvSpPr>
      <dsp:spPr>
        <a:xfrm>
          <a:off x="245983" y="4239604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AEA8EC-20E6-294C-93F8-4BB41108E902}">
      <dsp:nvSpPr>
        <dsp:cNvPr id="0" name=""/>
        <dsp:cNvSpPr/>
      </dsp:nvSpPr>
      <dsp:spPr>
        <a:xfrm>
          <a:off x="864731" y="4239604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00AAFD-9966-7D47-B786-52E3DDB6619E}">
      <dsp:nvSpPr>
        <dsp:cNvPr id="0" name=""/>
        <dsp:cNvSpPr/>
      </dsp:nvSpPr>
      <dsp:spPr>
        <a:xfrm>
          <a:off x="1483480" y="4239604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594C19-7E95-7F40-BD7A-3D6581A2FE31}">
      <dsp:nvSpPr>
        <dsp:cNvPr id="0" name=""/>
        <dsp:cNvSpPr/>
      </dsp:nvSpPr>
      <dsp:spPr>
        <a:xfrm>
          <a:off x="2102229" y="4239604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9F098F-159B-7444-8CC4-30EB98F25B08}">
      <dsp:nvSpPr>
        <dsp:cNvPr id="0" name=""/>
        <dsp:cNvSpPr/>
      </dsp:nvSpPr>
      <dsp:spPr>
        <a:xfrm>
          <a:off x="2720978" y="4239604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9C30F0-6C9F-CA4C-8294-25BB4CCEA833}">
      <dsp:nvSpPr>
        <dsp:cNvPr id="0" name=""/>
        <dsp:cNvSpPr/>
      </dsp:nvSpPr>
      <dsp:spPr>
        <a:xfrm>
          <a:off x="3339726" y="4239604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FD715C-E0D2-EC44-AD12-D000C9D27E34}">
      <dsp:nvSpPr>
        <dsp:cNvPr id="0" name=""/>
        <dsp:cNvSpPr/>
      </dsp:nvSpPr>
      <dsp:spPr>
        <a:xfrm>
          <a:off x="3958475" y="4239604"/>
          <a:ext cx="584644" cy="97440"/>
        </a:xfrm>
        <a:prstGeom prst="parallelogram">
          <a:avLst>
            <a:gd name="adj" fmla="val 1408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8287FA-9B25-F64C-94D6-92A5DF7B3C5B}">
      <dsp:nvSpPr>
        <dsp:cNvPr id="0" name=""/>
        <dsp:cNvSpPr/>
      </dsp:nvSpPr>
      <dsp:spPr>
        <a:xfrm rot="16200000">
          <a:off x="56093" y="-50601"/>
          <a:ext cx="5181600" cy="5282803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0" rIns="192972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Describes the </a:t>
          </a:r>
          <a:r>
            <a:rPr lang="en-US" sz="3000" b="1" kern="1200" dirty="0"/>
            <a:t>status of the MFI, SACCO industry </a:t>
          </a:r>
          <a:r>
            <a:rPr lang="en-US" sz="3000" kern="1200" dirty="0"/>
            <a:t>and </a:t>
          </a:r>
          <a:r>
            <a:rPr lang="en-US" sz="3000" b="1" kern="1200" dirty="0"/>
            <a:t>reviews the policies and regulations </a:t>
          </a:r>
          <a:r>
            <a:rPr lang="en-US" sz="3000" kern="1200" dirty="0"/>
            <a:t>affecting the various Tiers</a:t>
          </a:r>
          <a:endParaRPr lang="en-GB" sz="3000" kern="1200" dirty="0"/>
        </a:p>
      </dsp:txBody>
      <dsp:txXfrm rot="5400000">
        <a:off x="5492" y="1036320"/>
        <a:ext cx="5282803" cy="3108960"/>
      </dsp:txXfrm>
    </dsp:sp>
    <dsp:sp modelId="{AD781231-4323-974F-9957-50B22A52A1C4}">
      <dsp:nvSpPr>
        <dsp:cNvPr id="0" name=""/>
        <dsp:cNvSpPr/>
      </dsp:nvSpPr>
      <dsp:spPr>
        <a:xfrm rot="16200000">
          <a:off x="5735106" y="-50601"/>
          <a:ext cx="5181600" cy="5282803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0" tIns="0" rIns="192972" bIns="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Aims to provide a snapshot analysis of the </a:t>
          </a:r>
          <a:r>
            <a:rPr lang="en-US" sz="3000" b="1" kern="1200" dirty="0"/>
            <a:t>state of the MFI industry </a:t>
          </a:r>
          <a:r>
            <a:rPr lang="en-US" sz="3000" kern="1200" dirty="0"/>
            <a:t>in Tanzania</a:t>
          </a:r>
        </a:p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 Highlight </a:t>
          </a:r>
          <a:r>
            <a:rPr lang="en-US" sz="3000" b="1" kern="1200" dirty="0"/>
            <a:t>options to accelerate MFI participation </a:t>
          </a:r>
          <a:r>
            <a:rPr lang="en-US" sz="3000" kern="1200" dirty="0"/>
            <a:t>in Tanzania’s wider inclusive digital economy.</a:t>
          </a:r>
          <a:endParaRPr lang="en-GB" sz="3000" kern="1200" dirty="0"/>
        </a:p>
      </dsp:txBody>
      <dsp:txXfrm rot="5400000">
        <a:off x="5684505" y="1036320"/>
        <a:ext cx="5282803" cy="3108960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35785C-E501-AA47-9D47-8CEAC2B43B99}">
      <dsp:nvSpPr>
        <dsp:cNvPr id="0" name=""/>
        <dsp:cNvSpPr/>
      </dsp:nvSpPr>
      <dsp:spPr>
        <a:xfrm rot="5400000">
          <a:off x="3612119" y="297469"/>
          <a:ext cx="2259727" cy="2259727"/>
        </a:xfrm>
        <a:prstGeom prst="teardrop">
          <a:avLst/>
        </a:prstGeom>
        <a:solidFill>
          <a:srgbClr val="2B3180"/>
        </a:solidFill>
        <a:ln w="25400" cap="flat" cmpd="sng" algn="ctr">
          <a:solidFill>
            <a:srgbClr val="2B318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270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bg1"/>
              </a:solidFill>
              <a:latin typeface="Century Gothic" panose="020B0502020202020204" pitchFamily="34" charset="0"/>
            </a:rPr>
            <a:t>1. Digitize processes </a:t>
          </a:r>
          <a:endParaRPr lang="en-US" sz="1600" b="1" i="0" kern="1200" dirty="0">
            <a:solidFill>
              <a:schemeClr val="bg1"/>
            </a:solidFill>
            <a:latin typeface="Century Gothic" panose="020B0502020202020204" pitchFamily="34" charset="0"/>
            <a:ea typeface="Lato Black" panose="020F0502020204030203" pitchFamily="34" charset="0"/>
            <a:cs typeface="Lato Black" panose="020F0502020204030203" pitchFamily="34" charset="0"/>
          </a:endParaRPr>
        </a:p>
      </dsp:txBody>
      <dsp:txXfrm>
        <a:off x="3943048" y="628398"/>
        <a:ext cx="1597869" cy="1597869"/>
      </dsp:txXfrm>
    </dsp:sp>
    <dsp:sp modelId="{FB1D9A29-3983-7F42-8638-A1B1EF1C0818}">
      <dsp:nvSpPr>
        <dsp:cNvPr id="0" name=""/>
        <dsp:cNvSpPr/>
      </dsp:nvSpPr>
      <dsp:spPr>
        <a:xfrm rot="10800000">
          <a:off x="5976222" y="297469"/>
          <a:ext cx="2259727" cy="2259727"/>
        </a:xfrm>
        <a:prstGeom prst="teardrop">
          <a:avLst/>
        </a:prstGeom>
        <a:solidFill>
          <a:srgbClr val="2B3180"/>
        </a:solidFill>
        <a:ln w="25400" cap="flat" cmpd="sng" algn="ctr">
          <a:solidFill>
            <a:srgbClr val="2B318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270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bg1"/>
              </a:solidFill>
              <a:latin typeface="Century Gothic" panose="020B0502020202020204" pitchFamily="34" charset="0"/>
            </a:rPr>
            <a:t>2. Digitize product and business models</a:t>
          </a:r>
          <a:endParaRPr lang="en-US" sz="1600" b="1" i="0" kern="1200" dirty="0">
            <a:solidFill>
              <a:schemeClr val="bg1"/>
            </a:solidFill>
            <a:latin typeface="Century Gothic" panose="020B0502020202020204" pitchFamily="34" charset="0"/>
            <a:ea typeface="Lato Black" panose="020F0502020204030203" pitchFamily="34" charset="0"/>
            <a:cs typeface="Lato Black" panose="020F0502020204030203" pitchFamily="34" charset="0"/>
          </a:endParaRPr>
        </a:p>
      </dsp:txBody>
      <dsp:txXfrm rot="-5400000">
        <a:off x="6307151" y="628398"/>
        <a:ext cx="1597869" cy="1597869"/>
      </dsp:txXfrm>
    </dsp:sp>
    <dsp:sp modelId="{D3370D2C-E85B-2044-978B-22DF95DC05D8}">
      <dsp:nvSpPr>
        <dsp:cNvPr id="0" name=""/>
        <dsp:cNvSpPr/>
      </dsp:nvSpPr>
      <dsp:spPr>
        <a:xfrm rot="16200000">
          <a:off x="6053957" y="2686904"/>
          <a:ext cx="2259727" cy="2259727"/>
        </a:xfrm>
        <a:prstGeom prst="teardrop">
          <a:avLst/>
        </a:prstGeom>
        <a:solidFill>
          <a:srgbClr val="2B3180"/>
        </a:solidFill>
        <a:ln w="25400" cap="flat" cmpd="sng" algn="ctr">
          <a:solidFill>
            <a:srgbClr val="2B318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270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b="1" kern="1200" dirty="0">
              <a:solidFill>
                <a:schemeClr val="bg1"/>
              </a:solidFill>
              <a:latin typeface="Century Gothic" panose="020B0502020202020204" pitchFamily="34" charset="0"/>
            </a:rPr>
            <a:t>3. Digitize channels </a:t>
          </a:r>
          <a:endParaRPr lang="en-US" sz="1600" b="1" i="0" kern="1200" dirty="0">
            <a:solidFill>
              <a:schemeClr val="bg1"/>
            </a:solidFill>
            <a:latin typeface="Century Gothic" panose="020B0502020202020204" pitchFamily="34" charset="0"/>
            <a:ea typeface="Lato Black" panose="020F0502020204030203" pitchFamily="34" charset="0"/>
            <a:cs typeface="Lato Black" panose="020F0502020204030203" pitchFamily="34" charset="0"/>
          </a:endParaRPr>
        </a:p>
      </dsp:txBody>
      <dsp:txXfrm rot="10800000">
        <a:off x="6384886" y="3017833"/>
        <a:ext cx="1597869" cy="1597869"/>
      </dsp:txXfrm>
    </dsp:sp>
    <dsp:sp modelId="{7DDC1288-138E-5B42-BC19-618D6AB04A56}">
      <dsp:nvSpPr>
        <dsp:cNvPr id="0" name=""/>
        <dsp:cNvSpPr/>
      </dsp:nvSpPr>
      <dsp:spPr>
        <a:xfrm>
          <a:off x="3612119" y="2661573"/>
          <a:ext cx="2259727" cy="2259727"/>
        </a:xfrm>
        <a:prstGeom prst="teardrop">
          <a:avLst/>
        </a:prstGeom>
        <a:solidFill>
          <a:srgbClr val="2B3180"/>
        </a:solidFill>
        <a:ln w="25400" cap="flat" cmpd="sng" algn="ctr">
          <a:solidFill>
            <a:srgbClr val="2B318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vert270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0" kern="1200" dirty="0">
              <a:solidFill>
                <a:schemeClr val="bg1"/>
              </a:solidFill>
              <a:latin typeface="Century Gothic" panose="020B0502020202020204" pitchFamily="34" charset="0"/>
              <a:ea typeface="Lato Black" panose="020F0502020204030203" pitchFamily="34" charset="0"/>
              <a:cs typeface="Lato Black" panose="020F0502020204030203" pitchFamily="34" charset="0"/>
            </a:rPr>
            <a:t>4. Digitize engagement with people</a:t>
          </a:r>
        </a:p>
      </dsp:txBody>
      <dsp:txXfrm rot="5400000">
        <a:off x="3943048" y="2992502"/>
        <a:ext cx="1597869" cy="1597869"/>
      </dsp:txXfrm>
    </dsp:sp>
    <dsp:sp modelId="{CA6EE9D6-7F40-074B-8A2C-F1556A549FBB}">
      <dsp:nvSpPr>
        <dsp:cNvPr id="0" name=""/>
        <dsp:cNvSpPr/>
      </dsp:nvSpPr>
      <dsp:spPr>
        <a:xfrm>
          <a:off x="5533931" y="2139696"/>
          <a:ext cx="780206" cy="678440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218B1-68F7-A742-8F4C-4DF0185E6D11}">
      <dsp:nvSpPr>
        <dsp:cNvPr id="0" name=""/>
        <dsp:cNvSpPr/>
      </dsp:nvSpPr>
      <dsp:spPr>
        <a:xfrm rot="10800000">
          <a:off x="5533931" y="2400634"/>
          <a:ext cx="780206" cy="678440"/>
        </a:xfrm>
        <a:prstGeom prst="circular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70A3C9-DE9C-4B4E-A8F8-BECBAE9EB58D}">
      <dsp:nvSpPr>
        <dsp:cNvPr id="0" name=""/>
        <dsp:cNvSpPr/>
      </dsp:nvSpPr>
      <dsp:spPr>
        <a:xfrm>
          <a:off x="997513" y="0"/>
          <a:ext cx="10363196" cy="2494422"/>
        </a:xfrm>
        <a:prstGeom prst="circularArrow">
          <a:avLst>
            <a:gd name="adj1" fmla="val 10980"/>
            <a:gd name="adj2" fmla="val 1142322"/>
            <a:gd name="adj3" fmla="val 4500000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7C5C3C-A54A-C943-A5CD-8A1214BDF5B2}">
      <dsp:nvSpPr>
        <dsp:cNvPr id="0" name=""/>
        <dsp:cNvSpPr/>
      </dsp:nvSpPr>
      <dsp:spPr>
        <a:xfrm>
          <a:off x="3886198" y="381001"/>
          <a:ext cx="4563796" cy="14271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Support on digitization &amp; shared systems </a:t>
          </a:r>
        </a:p>
      </dsp:txBody>
      <dsp:txXfrm>
        <a:off x="3886198" y="381001"/>
        <a:ext cx="4563796" cy="1427105"/>
      </dsp:txXfrm>
    </dsp:sp>
    <dsp:sp modelId="{1585CA39-1672-D147-8DAF-A5F4EA3A29E0}">
      <dsp:nvSpPr>
        <dsp:cNvPr id="0" name=""/>
        <dsp:cNvSpPr/>
      </dsp:nvSpPr>
      <dsp:spPr>
        <a:xfrm>
          <a:off x="-7" y="1371593"/>
          <a:ext cx="12815413" cy="2494422"/>
        </a:xfrm>
        <a:prstGeom prst="leftCircularArrow">
          <a:avLst>
            <a:gd name="adj1" fmla="val 10980"/>
            <a:gd name="adj2" fmla="val 1142322"/>
            <a:gd name="adj3" fmla="val 6300000"/>
            <a:gd name="adj4" fmla="val 189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B627FC-87E3-A449-AFB3-CEBFD93E8576}">
      <dsp:nvSpPr>
        <dsp:cNvPr id="0" name=""/>
        <dsp:cNvSpPr/>
      </dsp:nvSpPr>
      <dsp:spPr>
        <a:xfrm>
          <a:off x="3559698" y="2286002"/>
          <a:ext cx="3853402" cy="10238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Creation of a sandbox</a:t>
          </a:r>
        </a:p>
      </dsp:txBody>
      <dsp:txXfrm>
        <a:off x="3559698" y="2286002"/>
        <a:ext cx="3853402" cy="1023859"/>
      </dsp:txXfrm>
    </dsp:sp>
    <dsp:sp modelId="{EF853787-1698-D241-822F-0E02D183879A}">
      <dsp:nvSpPr>
        <dsp:cNvPr id="0" name=""/>
        <dsp:cNvSpPr/>
      </dsp:nvSpPr>
      <dsp:spPr>
        <a:xfrm>
          <a:off x="1219199" y="3199901"/>
          <a:ext cx="9923570" cy="2143627"/>
        </a:xfrm>
        <a:prstGeom prst="blockArc">
          <a:avLst>
            <a:gd name="adj1" fmla="val 13500000"/>
            <a:gd name="adj2" fmla="val 10800000"/>
            <a:gd name="adj3" fmla="val 1274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A87151-063A-FC4A-A969-D5CC911F99A7}">
      <dsp:nvSpPr>
        <dsp:cNvPr id="0" name=""/>
        <dsp:cNvSpPr/>
      </dsp:nvSpPr>
      <dsp:spPr>
        <a:xfrm>
          <a:off x="4571994" y="3942394"/>
          <a:ext cx="3142245" cy="10375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Evidence based advocacy </a:t>
          </a:r>
        </a:p>
      </dsp:txBody>
      <dsp:txXfrm>
        <a:off x="4571994" y="3942394"/>
        <a:ext cx="3142245" cy="10375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matrix1">
  <dgm:title val=""/>
  <dgm:desc val=""/>
  <dgm:catLst>
    <dgm:cat type="matrix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3" destOrd="0"/>
      </dgm:cxnLst>
      <dgm:bg/>
      <dgm:whole/>
    </dgm:dataModel>
  </dgm:clrData>
  <dgm:layoutNode name="diagram">
    <dgm:varLst>
      <dgm:chMax val="1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ctrX" for="ch" forName="matrix" refType="w" fact="0.5"/>
      <dgm:constr type="ctrY" for="ch" forName="matrix" refType="h" fact="0.5"/>
      <dgm:constr type="w" for="ch" forName="matrix" refType="w"/>
      <dgm:constr type="h" for="ch" forName="matrix" refType="h"/>
      <dgm:constr type="ctrX" for="ch" forName="centerTile" refType="w" fact="0.5"/>
      <dgm:constr type="ctrY" for="ch" forName="centerTile" refType="h" fact="0.5"/>
      <dgm:constr type="w" for="ch" forName="centerTile" refType="w" fact="0.3"/>
      <dgm:constr type="h" for="ch" forName="centerTile" refType="h" fact="0.25"/>
      <dgm:constr type="primFontSz" for="des" ptType="node" op="equ" val="65"/>
    </dgm:constrLst>
    <dgm:ruleLst/>
    <dgm:choose name="Name0">
      <dgm:if name="Name1" axis="ch" ptType="node" func="cnt" op="gte" val="1">
        <dgm:layoutNode name="matrix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tile1"/>
            <dgm:constr type="t" for="ch" forName="tile1"/>
            <dgm:constr type="r" for="ch" forName="tile1" refType="w" fact="0.5"/>
            <dgm:constr type="b" for="ch" forName="tile1" refType="h" fact="0.5"/>
            <dgm:constr type="l" for="ch" forName="tile1text" refType="l" refFor="ch" refForName="tile1"/>
            <dgm:constr type="t" for="ch" forName="tile1text" refType="t" refFor="ch" refForName="tile1"/>
            <dgm:constr type="w" for="ch" forName="tile1text" refType="w" refFor="ch" refForName="tile1"/>
            <dgm:constr type="h" for="ch" forName="tile1text" refType="h" refFor="ch" refForName="tile1" fact="0.75"/>
            <dgm:constr type="r" for="ch" forName="tile2" refType="w"/>
            <dgm:constr type="t" for="ch" forName="tile2"/>
            <dgm:constr type="l" for="ch" forName="tile2" refType="w" fact="0.5"/>
            <dgm:constr type="b" for="ch" forName="tile2" refType="h" fact="0.5"/>
            <dgm:constr type="r" for="ch" forName="tile2text" refType="r" refFor="ch" refForName="tile2"/>
            <dgm:constr type="t" for="ch" forName="tile2text" refType="t" refFor="ch" refForName="tile2"/>
            <dgm:constr type="w" for="ch" forName="tile2text" refType="w" refFor="ch" refForName="tile2"/>
            <dgm:constr type="h" for="ch" forName="tile2text" refType="h" refFor="ch" refForName="tile2" fact="0.75"/>
            <dgm:constr type="l" for="ch" forName="tile3"/>
            <dgm:constr type="b" for="ch" forName="tile3" refType="h"/>
            <dgm:constr type="r" for="ch" forName="tile3" refType="w" fact="0.5"/>
            <dgm:constr type="t" for="ch" forName="tile3" refType="h" fact="0.5"/>
            <dgm:constr type="l" for="ch" forName="tile3text" refType="l" refFor="ch" refForName="tile3"/>
            <dgm:constr type="b" for="ch" forName="tile3text" refType="b" refFor="ch" refForName="tile3"/>
            <dgm:constr type="w" for="ch" forName="tile3text" refType="w" refFor="ch" refForName="tile3"/>
            <dgm:constr type="h" for="ch" forName="tile3text" refType="h" refFor="ch" refForName="tile3" fact="0.75"/>
            <dgm:constr type="r" for="ch" forName="tile4" refType="w"/>
            <dgm:constr type="b" for="ch" forName="tile4" refType="h"/>
            <dgm:constr type="l" for="ch" forName="tile4" refType="w" fact="0.5"/>
            <dgm:constr type="t" for="ch" forName="tile4" refType="h" fact="0.5"/>
            <dgm:constr type="r" for="ch" forName="tile4text" refType="r" refFor="ch" refForName="tile4"/>
            <dgm:constr type="b" for="ch" forName="tile4text" refType="b" refFor="ch" refForName="tile4"/>
            <dgm:constr type="w" for="ch" forName="tile4text" refType="w" refFor="ch" refForName="tile4"/>
            <dgm:constr type="h" for="ch" forName="tile4text" refType="h" refFor="ch" refForName="tile4" fact="0.75"/>
          </dgm:constrLst>
          <dgm:ruleLst/>
          <dgm:layoutNode name="tile1" styleLbl="node1">
            <dgm:alg type="sp"/>
            <dgm:shape xmlns:r="http://schemas.openxmlformats.org/officeDocument/2006/relationships" rot="270" type="round1Rect" r:blip="">
              <dgm:adjLst/>
            </dgm:shape>
            <dgm:choose name="Name2">
              <dgm:if name="Name3" func="var" arg="dir" op="equ" val="norm">
                <dgm:presOf axis="ch ch desOrSelf" ptType="node node node" st="1 1 1" cnt="1 1 0"/>
              </dgm:if>
              <dgm:else name="Name4">
                <dgm:presOf axis="ch ch desOrSelf" ptType="node node node" st="1 2 1" cnt="1 1 0"/>
              </dgm:else>
            </dgm:choose>
            <dgm:constrLst/>
            <dgm:ruleLst/>
          </dgm:layoutNode>
          <dgm:layoutNode name="tile1text" styleLbl="node1">
            <dgm:varLst>
              <dgm:chMax val="0"/>
              <dgm:chPref val="0"/>
              <dgm:bulletEnabled val="1"/>
            </dgm:varLst>
            <dgm:choose name="Name5">
              <dgm:if name="Name6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7">
                <dgm:alg type="tx"/>
              </dgm:else>
            </dgm:choose>
            <dgm:shape xmlns:r="http://schemas.openxmlformats.org/officeDocument/2006/relationships" rot="270" type="rect" r:blip="" hideGeom="1">
              <dgm:adjLst>
                <dgm:adj idx="1" val="0.2"/>
              </dgm:adjLst>
            </dgm:shape>
            <dgm:choose name="Name8">
              <dgm:if name="Name9" func="var" arg="dir" op="equ" val="norm">
                <dgm:presOf axis="ch ch desOrSelf" ptType="node node node" st="1 1 1" cnt="1 1 0"/>
              </dgm:if>
              <dgm:else name="Name10">
                <dgm:presOf axis="ch ch desOrSelf" ptType="node node node" st="1 2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2" styleLbl="node1">
            <dgm:alg type="sp"/>
            <dgm:shape xmlns:r="http://schemas.openxmlformats.org/officeDocument/2006/relationships" type="round1Rect" r:blip="">
              <dgm:adjLst/>
            </dgm:shape>
            <dgm:choose name="Name11">
              <dgm:if name="Name12" func="var" arg="dir" op="equ" val="norm">
                <dgm:presOf axis="ch ch desOrSelf" ptType="node node node" st="1 2 1" cnt="1 1 0"/>
              </dgm:if>
              <dgm:else name="Name13">
                <dgm:presOf axis="ch ch desOrSelf" ptType="node node node" st="1 1 1" cnt="1 1 0"/>
              </dgm:else>
            </dgm:choose>
            <dgm:constrLst/>
            <dgm:ruleLst/>
          </dgm:layoutNode>
          <dgm:layoutNode name="tile2text" styleLbl="node1">
            <dgm:varLst>
              <dgm:chMax val="0"/>
              <dgm:chPref val="0"/>
              <dgm:bulletEnabled val="1"/>
            </dgm:varLst>
            <dgm:choose name="Name14">
              <dgm:if name="Name15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16">
                <dgm:alg type="tx"/>
              </dgm:else>
            </dgm:choose>
            <dgm:shape xmlns:r="http://schemas.openxmlformats.org/officeDocument/2006/relationships" type="rect" r:blip="" hideGeom="1">
              <dgm:adjLst/>
            </dgm:shape>
            <dgm:choose name="Name17">
              <dgm:if name="Name18" func="var" arg="dir" op="equ" val="norm">
                <dgm:presOf axis="ch ch desOrSelf" ptType="node node node" st="1 2 1" cnt="1 1 0"/>
              </dgm:if>
              <dgm:else name="Name19">
                <dgm:presOf axis="ch ch desOrSelf" ptType="node node node" st="1 1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3" styleLbl="node1">
            <dgm:alg type="sp"/>
            <dgm:shape xmlns:r="http://schemas.openxmlformats.org/officeDocument/2006/relationships" rot="180" type="round1Rect" r:blip="">
              <dgm:adjLst/>
            </dgm:shape>
            <dgm:choose name="Name20">
              <dgm:if name="Name21" func="var" arg="dir" op="equ" val="norm">
                <dgm:presOf axis="ch ch desOrSelf" ptType="node node node" st="1 3 1" cnt="1 1 0"/>
              </dgm:if>
              <dgm:else name="Name22">
                <dgm:presOf axis="ch ch desOrSelf" ptType="node node node" st="1 4 1" cnt="1 1 0"/>
              </dgm:else>
            </dgm:choose>
            <dgm:constrLst/>
            <dgm:ruleLst/>
          </dgm:layoutNode>
          <dgm:layoutNode name="tile3text" styleLbl="node1">
            <dgm:varLst>
              <dgm:chMax val="0"/>
              <dgm:chPref val="0"/>
              <dgm:bulletEnabled val="1"/>
            </dgm:varLst>
            <dgm:choose name="Name23">
              <dgm:if name="Name24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25">
                <dgm:alg type="tx"/>
              </dgm:else>
            </dgm:choose>
            <dgm:shape xmlns:r="http://schemas.openxmlformats.org/officeDocument/2006/relationships" rot="180" type="rect" r:blip="" hideGeom="1">
              <dgm:adjLst/>
            </dgm:shape>
            <dgm:choose name="Name26">
              <dgm:if name="Name27" func="var" arg="dir" op="equ" val="norm">
                <dgm:presOf axis="ch ch desOrSelf" ptType="node node node" st="1 3 1" cnt="1 1 0"/>
              </dgm:if>
              <dgm:else name="Name28">
                <dgm:presOf axis="ch ch desOrSelf" ptType="node node node" st="1 4 1" cnt="1 1 0"/>
              </dgm:else>
            </dgm:choose>
            <dgm:constrLst/>
            <dgm:ruleLst>
              <dgm:rule type="primFontSz" val="5" fact="NaN" max="NaN"/>
            </dgm:ruleLst>
          </dgm:layoutNode>
          <dgm:layoutNode name="tile4" styleLbl="node1">
            <dgm:alg type="sp"/>
            <dgm:shape xmlns:r="http://schemas.openxmlformats.org/officeDocument/2006/relationships" rot="90" type="round1Rect" r:blip="">
              <dgm:adjLst/>
            </dgm:shape>
            <dgm:choose name="Name29">
              <dgm:if name="Name30" func="var" arg="dir" op="equ" val="norm">
                <dgm:presOf axis="ch ch desOrSelf" ptType="node node node" st="1 4 1" cnt="1 1 0"/>
              </dgm:if>
              <dgm:else name="Name31">
                <dgm:presOf axis="ch ch desOrSelf" ptType="node node node" st="1 3 1" cnt="1 1 0"/>
              </dgm:else>
            </dgm:choose>
            <dgm:constrLst/>
            <dgm:ruleLst/>
          </dgm:layoutNode>
          <dgm:layoutNode name="tile4text" styleLbl="node1">
            <dgm:varLst>
              <dgm:chMax val="0"/>
              <dgm:chPref val="0"/>
              <dgm:bulletEnabled val="1"/>
            </dgm:varLst>
            <dgm:choose name="Name32">
              <dgm:if name="Name33" axis="root des" func="maxDepth" op="gte" val="3">
                <dgm:alg type="tx">
                  <dgm:param type="txAnchorVert" val="t"/>
                  <dgm:param type="parTxLTRAlign" val="l"/>
                  <dgm:param type="parTxRTLAlign" val="r"/>
                </dgm:alg>
              </dgm:if>
              <dgm:else name="Name34">
                <dgm:alg type="tx"/>
              </dgm:else>
            </dgm:choose>
            <dgm:shape xmlns:r="http://schemas.openxmlformats.org/officeDocument/2006/relationships" rot="90" type="rect" r:blip="" hideGeom="1">
              <dgm:adjLst/>
            </dgm:shape>
            <dgm:choose name="Name35">
              <dgm:if name="Name36" func="var" arg="dir" op="equ" val="norm">
                <dgm:presOf axis="ch ch desOrSelf" ptType="node node node" st="1 4 1" cnt="1 1 0"/>
              </dgm:if>
              <dgm:else name="Name37">
                <dgm:presOf axis="ch ch desOrSelf" ptType="node node node" st="1 3 1" cnt="1 1 0"/>
              </dgm:else>
            </dgm:choose>
            <dgm:constrLst/>
            <dgm:ruleLst>
              <dgm:rule type="primFontSz" val="5" fact="NaN" max="NaN"/>
            </dgm:ruleLst>
          </dgm:layoutNode>
        </dgm:layoutNode>
        <dgm:layoutNode name="centerTile" styleLbl="fgShp">
          <dgm:varLst>
            <dgm:chMax val="0"/>
            <dgm:chPref val="0"/>
          </dgm:varLst>
          <dgm:alg type="tx"/>
          <dgm:shape xmlns:r="http://schemas.openxmlformats.org/officeDocument/2006/relationships" type="roundRect" r:blip="">
            <dgm:adjLst/>
          </dgm:shape>
          <dgm:presOf axis="ch" ptType="node" cnt="1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38"/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9/layout/CircleArrowProcess">
  <dgm:title val=""/>
  <dgm:desc val=""/>
  <dgm:catLst>
    <dgm:cat type="process" pri="16500"/>
    <dgm:cat type="cycle" pri="16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5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0.1144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Parent1" refType="w" fact="0.2368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0822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6678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5164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  <dgm:constr type="l" for="ch" forName="Accent2" refType="w" fact="0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</dgm:constrLst>
          </dgm:if>
          <dgm:if name="Name6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.1479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Parent1" refType="w" fact="0.2656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Accent3" refType="w" fact="0.185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2" refType="w" fact="0.1183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266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2" refType="w" fact="0.532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1" refType="w" fact="0.680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3" refType="w" fact="0.680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7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.1481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Parent1" refType="w" fact="0.2658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1171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2658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1171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6804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5348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6804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5348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  <dgm:constr type="l" for="ch" forName="Accent4" refType="w" fact="0.038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</dgm:constrLst>
          </dgm:if>
          <dgm:if name="Name8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.1481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186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2658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1171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2658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1171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2658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6804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5348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6804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5348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6804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9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.1481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Parent1" refType="w" fact="0.2658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1171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2658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1171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Child1" refType="w" fact="0.6804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5348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6804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5348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Accent5" refType="w" fact="0.1481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038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5" refType="w" fact="0.2658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1171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5" refType="w" fact="0.6804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5348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0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.1481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.1481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Parent1" refType="w" fact="0.2658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1171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2658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1171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Child1" refType="w" fact="0.6804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5348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6804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5348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Accent5" refType="w" fact="0.1481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186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5" refType="w" fact="0.2658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1171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2658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5" refType="w" fact="0.6804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5348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6804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if>
      <dgm:else name="Name11">
        <dgm:choose name="Name12">
          <dgm:if name="Name13" axis="ch" ptType="node" func="cnt" op="equ" val="1">
            <dgm:alg type="composite">
              <dgm:param type="ar" val="1.599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Child1" refType="w" fact="0.625"/>
              <dgm:constr type="t" for="ch" forName="Child1" refType="h" fact="0.2981"/>
              <dgm:constr type="w" for="ch" forName="Child1" refType="w" fact="0.375"/>
              <dgm:constr type="h" for="ch" forName="Child1" refType="h" fact="0.4001"/>
              <dgm:constr type="l" for="ch" forName="Accent1" refType="w" fact="0"/>
              <dgm:constr type="t" for="ch" forName="Accent1" refType="h" fact="0"/>
              <dgm:constr type="w" for="ch" forName="Accent1" refType="w" fact="0.6249"/>
              <dgm:constr type="h" for="ch" forName="Accent1" refType="h"/>
              <dgm:constr type="l" for="ch" forName="Parent1" refType="w" fact="0.138"/>
              <dgm:constr type="t" for="ch" forName="Parent1" refType="h" fact="0.362"/>
              <dgm:constr type="w" for="ch" forName="Parent1" refType="w" fact="0.3487"/>
              <dgm:constr type="h" for="ch" forName="Parent1" refType="h" fact="0.2789"/>
            </dgm:constrLst>
          </dgm:if>
          <dgm:if name="Name14" axis="ch" ptType="node" func="cnt" op="equ" val="2">
            <dgm:alg type="composite">
              <dgm:param type="ar" val="1.2026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Accent1" refType="w" fact="-0.0407"/>
              <dgm:constr type="t" for="ch" forName="Accent1" refType="h" fact="0"/>
              <dgm:constr type="w" for="ch" forName="Accent1" refType="w" fact="0.5542"/>
              <dgm:constr type="h" for="ch" forName="Accent1" refType="h" fact="0.6665"/>
              <dgm:constr type="l" for="ch" forName="Accent2" refType="w" fact="0.1533"/>
              <dgm:constr type="t" for="ch" forName="Accent2" refType="h" fact="0.4272"/>
              <dgm:constr type="w" for="ch" forName="Accent2" refType="w" fact="0.4761"/>
              <dgm:constr type="h" for="ch" forName="Accent2" refType="h" fact="0.5728"/>
              <dgm:constr type="l" for="ch" forName="Parent1" refType="w" fact="0.0822"/>
              <dgm:constr type="t" for="ch" forName="Parent1" refType="h" fact="0.2413"/>
              <dgm:constr type="w" for="ch" forName="Parent1" refType="w" fact="0.3092"/>
              <dgm:constr type="h" for="ch" forName="Parent1" refType="h" fact="0.1859"/>
              <dgm:constr type="l" for="ch" forName="Parent2" refType="w" fact="0.2368"/>
              <dgm:constr type="t" for="ch" forName="Parent2" refType="h" fact="0.625"/>
              <dgm:constr type="w" for="ch" forName="Parent2" refType="w" fact="0.3092"/>
              <dgm:constr type="h" for="ch" forName="Parent2" refType="h" fact="0.1859"/>
              <dgm:constr type="l" for="ch" forName="Child1" refType="w" fact="0.5164"/>
              <dgm:constr type="t" for="ch" forName="Child1" refType="h" fact="0.1978"/>
              <dgm:constr type="w" for="ch" forName="Child1" refType="w" fact="0.3322"/>
              <dgm:constr type="h" for="ch" forName="Child1" refType="h" fact="0.265"/>
              <dgm:constr type="l" for="ch" forName="Child2" refType="w" fact="0.6678"/>
              <dgm:constr type="t" for="ch" forName="Child2" refType="h" fact="0.5855"/>
              <dgm:constr type="w" for="ch" forName="Child2" refType="w" fact="0.3322"/>
              <dgm:constr type="h" for="ch" forName="Child2" refType="h" fact="0.265"/>
            </dgm:constrLst>
          </dgm:if>
          <dgm:if name="Name15" axis="ch" ptType="node" func="cnt" op="equ" val="3">
            <dgm:alg type="composite">
              <dgm:param type="ar" val="0.9039"/>
            </dgm:alg>
            <dgm:shape xmlns:r="http://schemas.openxmlformats.org/officeDocument/2006/relationships" r:blip="">
              <dgm:adjLst/>
            </dgm:shape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25"/>
              <dgm:constr type="h" for="ch" forName="Accent1" refType="h" fact="0.4814"/>
              <dgm:constr type="l" for="ch" forName="Accent2" refType="w" fact="0.1479"/>
              <dgm:constr type="t" for="ch" forName="Accent2" refType="h" fact="0.2766"/>
              <dgm:constr type="w" for="ch" forName="Accent2" refType="w" fact="0.5325"/>
              <dgm:constr type="h" for="ch" forName="Accent2" refType="h" fact="0.4814"/>
              <dgm:constr type="l" for="ch" forName="Accent3" refType="w" fact="0.0378"/>
              <dgm:constr type="t" for="ch" forName="Accent3" refType="h" fact="0.5863"/>
              <dgm:constr type="w" for="ch" forName="Accent3" refType="w" fact="0.4575"/>
              <dgm:constr type="h" for="ch" forName="Accent3" refType="h" fact="0.4137"/>
              <dgm:constr type="l" for="ch" forName="Parent1" refType="w" fact="0.1183"/>
              <dgm:constr type="t" for="ch" forName="Parent1" refType="h" fact="0.1738"/>
              <dgm:constr type="w" for="ch" forName="Parent1" refType="w" fact="0.2959"/>
              <dgm:constr type="h" for="ch" forName="Parent1" refType="h" fact="0.1337"/>
              <dgm:constr type="l" for="ch" forName="Parent2" refType="w" fact="0.2656"/>
              <dgm:constr type="t" for="ch" forName="Parent2" refType="h" fact="0.452"/>
              <dgm:constr type="w" for="ch" forName="Parent2" refType="w" fact="0.2959"/>
              <dgm:constr type="h" for="ch" forName="Parent2" refType="h" fact="0.1337"/>
              <dgm:constr type="l" for="ch" forName="Parent3" refType="w" fact="0.1183"/>
              <dgm:constr type="t" for="ch" forName="Parent3" refType="h" fact="0.7306"/>
              <dgm:constr type="w" for="ch" forName="Parent3" refType="w" fact="0.2959"/>
              <dgm:constr type="h" for="ch" forName="Parent3" refType="h" fact="0.1337"/>
              <dgm:constr type="l" for="ch" forName="Child1" refType="w" fact="0.5325"/>
              <dgm:constr type="t" for="ch" forName="Child1" refType="h" fact="0.1435"/>
              <dgm:constr type="w" for="ch" forName="Child1" refType="w" fact="0.3195"/>
              <dgm:constr type="h" for="ch" forName="Child1" refType="h" fact="0.1926"/>
              <dgm:constr type="l" for="ch" forName="Child2" refType="w" fact="0.6805"/>
              <dgm:constr type="t" for="ch" forName="Child2" refType="h" fact="0.4217"/>
              <dgm:constr type="w" for="ch" forName="Child2" refType="w" fact="0.3195"/>
              <dgm:constr type="h" for="ch" forName="Child2" refType="h" fact="0.1926"/>
              <dgm:constr type="l" for="ch" forName="Child3" refType="w" fact="0.5325"/>
              <dgm:constr type="t" for="ch" forName="Child3" refType="h" fact="0.6998"/>
              <dgm:constr type="w" for="ch" forName="Child3" refType="w" fact="0.3195"/>
              <dgm:constr type="h" for="ch" forName="Child3" refType="h" fact="0.1926"/>
            </dgm:constrLst>
          </dgm:if>
          <dgm:if name="Name16" axis="ch" ptType="node" func="cnt" op="equ" val="4">
            <dgm:alg type="composite">
              <dgm:param type="ar" val="0.707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771"/>
              <dgm:constr type="l" for="ch" forName="Accent2" refType="w" fact="0.1481"/>
              <dgm:constr type="t" for="ch" forName="Accent2" refType="h" fact="0.2167"/>
              <dgm:constr type="w" for="ch" forName="Accent2" refType="w" fact="0.5331"/>
              <dgm:constr type="h" for="ch" forName="Accent2" refType="h" fact="0.3771"/>
              <dgm:constr type="l" for="ch" forName="Accent3" refType="w" fact="0"/>
              <dgm:constr type="t" for="ch" forName="Accent3" refType="h" fact="0.4342"/>
              <dgm:constr type="w" for="ch" forName="Accent3" refType="w" fact="0.5331"/>
              <dgm:constr type="h" for="ch" forName="Accent3" refType="h" fact="0.3771"/>
              <dgm:constr type="l" for="ch" forName="Accent4" refType="w" fact="0.186"/>
              <dgm:constr type="t" for="ch" forName="Accent4" refType="h" fact="0.6759"/>
              <dgm:constr type="w" for="ch" forName="Accent4" refType="w" fact="0.458"/>
              <dgm:constr type="h" for="ch" forName="Accent4" refType="h" fact="0.3241"/>
              <dgm:constr type="l" for="ch" forName="Parent1" refType="w" fact="0.1171"/>
              <dgm:constr type="t" for="ch" forName="Parent1" refType="h" fact="0.1365"/>
              <dgm:constr type="w" for="ch" forName="Parent1" refType="w" fact="0.2975"/>
              <dgm:constr type="h" for="ch" forName="Parent1" refType="h" fact="0.1052"/>
              <dgm:constr type="l" for="ch" forName="Parent2" refType="w" fact="0.2658"/>
              <dgm:constr type="t" for="ch" forName="Parent2" refType="h" fact="0.3536"/>
              <dgm:constr type="w" for="ch" forName="Parent2" refType="w" fact="0.2975"/>
              <dgm:constr type="h" for="ch" forName="Parent2" refType="h" fact="0.1052"/>
              <dgm:constr type="l" for="ch" forName="Parent3" refType="w" fact="0.1171"/>
              <dgm:constr type="t" for="ch" forName="Parent3" refType="h" fact="0.5707"/>
              <dgm:constr type="w" for="ch" forName="Parent3" refType="w" fact="0.2975"/>
              <dgm:constr type="h" for="ch" forName="Parent3" refType="h" fact="0.1052"/>
              <dgm:constr type="l" for="ch" forName="Parent4" refType="w" fact="0.2658"/>
              <dgm:constr type="t" for="ch" forName="Parent4" refType="h" fact="0.7878"/>
              <dgm:constr type="w" for="ch" forName="Parent4" refType="w" fact="0.2975"/>
              <dgm:constr type="h" for="ch" forName="Parent4" refType="h" fact="0.1052"/>
              <dgm:constr type="l" for="ch" forName="Child1" refType="w" fact="0.5348"/>
              <dgm:constr type="t" for="ch" forName="Child1" refType="h" fact="0.1119"/>
              <dgm:constr type="w" for="ch" forName="Child1" refType="w" fact="0.3196"/>
              <dgm:constr type="h" for="ch" forName="Child1" refType="h" fact="0.15"/>
              <dgm:constr type="l" for="ch" forName="Child2" refType="w" fact="0.6804"/>
              <dgm:constr type="t" for="ch" forName="Child2" refType="h" fact="0.3312"/>
              <dgm:constr type="w" for="ch" forName="Child2" refType="w" fact="0.3196"/>
              <dgm:constr type="h" for="ch" forName="Child2" refType="h" fact="0.15"/>
              <dgm:constr type="l" for="ch" forName="Child3" refType="w" fact="0.5348"/>
              <dgm:constr type="t" for="ch" forName="Child3" refType="h" fact="0.5461"/>
              <dgm:constr type="w" for="ch" forName="Child3" refType="w" fact="0.3196"/>
              <dgm:constr type="h" for="ch" forName="Child3" refType="h" fact="0.15"/>
              <dgm:constr type="l" for="ch" forName="Child4" refType="w" fact="0.6804"/>
              <dgm:constr type="t" for="ch" forName="Child4" refType="h" fact="0.7632"/>
              <dgm:constr type="w" for="ch" forName="Child4" refType="w" fact="0.3196"/>
              <dgm:constr type="h" for="ch" forName="Child4" refType="h" fact="0.15"/>
            </dgm:constrLst>
          </dgm:if>
          <dgm:if name="Name17" axis="ch" ptType="node" func="cnt" op="equ" val="5">
            <dgm:alg type="composite">
              <dgm:param type="ar" val="0.581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3098"/>
              <dgm:constr type="l" for="ch" forName="Accent2" refType="w" fact="0.1481"/>
              <dgm:constr type="t" for="ch" forName="Accent2" refType="h" fact="0.178"/>
              <dgm:constr type="w" for="ch" forName="Accent2" refType="w" fact="0.5331"/>
              <dgm:constr type="h" for="ch" forName="Accent2" refType="h" fact="0.3098"/>
              <dgm:constr type="l" for="ch" forName="Accent3" refType="w" fact="0"/>
              <dgm:constr type="t" for="ch" forName="Accent3" refType="h" fact="0.3568"/>
              <dgm:constr type="w" for="ch" forName="Accent3" refType="w" fact="0.5331"/>
              <dgm:constr type="h" for="ch" forName="Accent3" refType="h" fact="0.3098"/>
              <dgm:constr type="l" for="ch" forName="Accent4" refType="w" fact="0.1481"/>
              <dgm:constr type="t" for="ch" forName="Accent4" refType="h" fact="0.5351"/>
              <dgm:constr type="w" for="ch" forName="Accent4" refType="w" fact="0.5331"/>
              <dgm:constr type="h" for="ch" forName="Accent4" refType="h" fact="0.3098"/>
              <dgm:constr type="l" for="ch" forName="Accent5" refType="w" fact="0.0378"/>
              <dgm:constr type="t" for="ch" forName="Accent5" refType="h" fact="0.7337"/>
              <dgm:constr type="w" for="ch" forName="Accent5" refType="w" fact="0.458"/>
              <dgm:constr type="h" for="ch" forName="Accent5" refType="h" fact="0.2663"/>
              <dgm:constr type="l" for="ch" forName="Parent1" refType="w" fact="0.1171"/>
              <dgm:constr type="t" for="ch" forName="Parent1" refType="h" fact="0.1122"/>
              <dgm:constr type="w" for="ch" forName="Parent1" refType="w" fact="0.2975"/>
              <dgm:constr type="h" for="ch" forName="Parent1" refType="h" fact="0.0864"/>
              <dgm:constr type="l" for="ch" forName="Parent2" refType="w" fact="0.2658"/>
              <dgm:constr type="t" for="ch" forName="Parent2" refType="h" fact="0.2906"/>
              <dgm:constr type="w" for="ch" forName="Parent2" refType="w" fact="0.2975"/>
              <dgm:constr type="h" for="ch" forName="Parent2" refType="h" fact="0.0864"/>
              <dgm:constr type="l" for="ch" forName="Parent3" refType="w" fact="0.1171"/>
              <dgm:constr type="t" for="ch" forName="Parent3" refType="h" fact="0.4689"/>
              <dgm:constr type="w" for="ch" forName="Parent3" refType="w" fact="0.2975"/>
              <dgm:constr type="h" for="ch" forName="Parent3" refType="h" fact="0.0864"/>
              <dgm:constr type="l" for="ch" forName="Parent4" refType="w" fact="0.2658"/>
              <dgm:constr type="t" for="ch" forName="Parent4" refType="h" fact="0.6473"/>
              <dgm:constr type="w" for="ch" forName="Parent4" refType="w" fact="0.2975"/>
              <dgm:constr type="h" for="ch" forName="Parent4" refType="h" fact="0.0864"/>
              <dgm:constr type="l" for="ch" forName="Parent5" refType="w" fact="0.1171"/>
              <dgm:constr type="t" for="ch" forName="Parent5" refType="h" fact="0.8257"/>
              <dgm:constr type="w" for="ch" forName="Parent5" refType="w" fact="0.2975"/>
              <dgm:constr type="h" for="ch" forName="Parent5" refType="h" fact="0.0864"/>
              <dgm:constr type="l" for="ch" forName="Child1" refType="w" fact="0.5348"/>
              <dgm:constr type="t" for="ch" forName="Child1" refType="h" fact="0.0919"/>
              <dgm:constr type="w" for="ch" forName="Child1" refType="w" fact="0.3196"/>
              <dgm:constr type="h" for="ch" forName="Child1" refType="h" fact="0.1232"/>
              <dgm:constr type="l" for="ch" forName="Child2" refType="w" fact="0.6804"/>
              <dgm:constr type="t" for="ch" forName="Child2" refType="h" fact="0.2722"/>
              <dgm:constr type="w" for="ch" forName="Child2" refType="w" fact="0.3196"/>
              <dgm:constr type="h" for="ch" forName="Child2" refType="h" fact="0.1232"/>
              <dgm:constr type="l" for="ch" forName="Child3" refType="w" fact="0.5348"/>
              <dgm:constr type="t" for="ch" forName="Child3" refType="h" fact="0.4487"/>
              <dgm:constr type="w" for="ch" forName="Child3" refType="w" fact="0.3196"/>
              <dgm:constr type="h" for="ch" forName="Child3" refType="h" fact="0.1232"/>
              <dgm:constr type="l" for="ch" forName="Child4" refType="w" fact="0.6804"/>
              <dgm:constr type="t" for="ch" forName="Child4" refType="h" fact="0.6271"/>
              <dgm:constr type="w" for="ch" forName="Child4" refType="w" fact="0.3196"/>
              <dgm:constr type="h" for="ch" forName="Child4" refType="h" fact="0.1232"/>
              <dgm:constr type="l" for="ch" forName="Child5" refType="w" fact="0.5348"/>
              <dgm:constr type="t" for="ch" forName="Child5" refType="h" fact="0.8073"/>
              <dgm:constr type="w" for="ch" forName="Child5" refType="w" fact="0.3196"/>
              <dgm:constr type="h" for="ch" forName="Child5" refType="h" fact="0.1232"/>
            </dgm:constrLst>
          </dgm:if>
          <dgm:if name="Name18" axis="ch" ptType="node" func="cnt" op="equ" val="6">
            <dgm:alg type="composite">
              <dgm:param type="ar" val="0.493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629"/>
              <dgm:constr type="l" for="ch" forName="Accent2" refType="w" fact="0.1481"/>
              <dgm:constr type="t" for="ch" forName="Accent2" refType="h" fact="0.1511"/>
              <dgm:constr type="w" for="ch" forName="Accent2" refType="w" fact="0.5331"/>
              <dgm:constr type="h" for="ch" forName="Accent2" refType="h" fact="0.2629"/>
              <dgm:constr type="l" for="ch" forName="Accent3" refType="w" fact="0"/>
              <dgm:constr type="t" for="ch" forName="Accent3" refType="h" fact="0.3027"/>
              <dgm:constr type="w" for="ch" forName="Accent3" refType="w" fact="0.5331"/>
              <dgm:constr type="h" for="ch" forName="Accent3" refType="h" fact="0.2629"/>
              <dgm:constr type="l" for="ch" forName="Accent4" refType="w" fact="0.1481"/>
              <dgm:constr type="t" for="ch" forName="Accent4" refType="h" fact="0.4541"/>
              <dgm:constr type="w" for="ch" forName="Accent4" refType="w" fact="0.5331"/>
              <dgm:constr type="h" for="ch" forName="Accent4" refType="h" fact="0.2629"/>
              <dgm:constr type="l" for="ch" forName="Accent5" refType="w" fact="0"/>
              <dgm:constr type="t" for="ch" forName="Accent5" refType="h" fact="0.6053"/>
              <dgm:constr type="w" for="ch" forName="Accent5" refType="w" fact="0.5331"/>
              <dgm:constr type="h" for="ch" forName="Accent5" refType="h" fact="0.2629"/>
              <dgm:constr type="l" for="ch" forName="Accent6" refType="w" fact="0.186"/>
              <dgm:constr type="t" for="ch" forName="Accent6" refType="h" fact="0.774"/>
              <dgm:constr type="w" for="ch" forName="Accent6" refType="w" fact="0.458"/>
              <dgm:constr type="h" for="ch" forName="Accent6" refType="h" fact="0.226"/>
              <dgm:constr type="l" for="ch" forName="Parent1" refType="w" fact="0.1171"/>
              <dgm:constr type="t" for="ch" forName="Parent1" refType="h" fact="0.0952"/>
              <dgm:constr type="w" for="ch" forName="Parent1" refType="w" fact="0.2975"/>
              <dgm:constr type="h" for="ch" forName="Parent1" refType="h" fact="0.0733"/>
              <dgm:constr type="l" for="ch" forName="Parent2" refType="w" fact="0.2658"/>
              <dgm:constr type="t" for="ch" forName="Parent2" refType="h" fact="0.2466"/>
              <dgm:constr type="w" for="ch" forName="Parent2" refType="w" fact="0.2975"/>
              <dgm:constr type="h" for="ch" forName="Parent2" refType="h" fact="0.0733"/>
              <dgm:constr type="l" for="ch" forName="Parent3" refType="w" fact="0.1171"/>
              <dgm:constr type="t" for="ch" forName="Parent3" refType="h" fact="0.3979"/>
              <dgm:constr type="w" for="ch" forName="Parent3" refType="w" fact="0.2975"/>
              <dgm:constr type="h" for="ch" forName="Parent3" refType="h" fact="0.0733"/>
              <dgm:constr type="l" for="ch" forName="Parent4" refType="w" fact="0.2658"/>
              <dgm:constr type="t" for="ch" forName="Parent4" refType="h" fact="0.5493"/>
              <dgm:constr type="w" for="ch" forName="Parent4" refType="w" fact="0.2975"/>
              <dgm:constr type="h" for="ch" forName="Parent4" refType="h" fact="0.0733"/>
              <dgm:constr type="l" for="ch" forName="Parent5" refType="w" fact="0.1171"/>
              <dgm:constr type="t" for="ch" forName="Parent5" refType="h" fact="0.7005"/>
              <dgm:constr type="w" for="ch" forName="Parent5" refType="w" fact="0.2975"/>
              <dgm:constr type="h" for="ch" forName="Parent5" refType="h" fact="0.0733"/>
              <dgm:constr type="l" for="ch" forName="Parent6" refType="w" fact="0.2658"/>
              <dgm:constr type="t" for="ch" forName="Parent6" refType="h" fact="0.8519"/>
              <dgm:constr type="w" for="ch" forName="Parent6" refType="w" fact="0.2975"/>
              <dgm:constr type="h" for="ch" forName="Parent6" refType="h" fact="0.0733"/>
              <dgm:constr type="l" for="ch" forName="Child1" refType="w" fact="0.5348"/>
              <dgm:constr type="t" for="ch" forName="Child1" refType="h" fact="0.078"/>
              <dgm:constr type="w" for="ch" forName="Child1" refType="w" fact="0.3196"/>
              <dgm:constr type="h" for="ch" forName="Child1" refType="h" fact="0.1046"/>
              <dgm:constr type="l" for="ch" forName="Child2" refType="w" fact="0.6804"/>
              <dgm:constr type="t" for="ch" forName="Child2" refType="h" fact="0.231"/>
              <dgm:constr type="w" for="ch" forName="Child2" refType="w" fact="0.3196"/>
              <dgm:constr type="h" for="ch" forName="Child2" refType="h" fact="0.1046"/>
              <dgm:constr type="l" for="ch" forName="Child3" refType="w" fact="0.5348"/>
              <dgm:constr type="t" for="ch" forName="Child3" refType="h" fact="0.3808"/>
              <dgm:constr type="w" for="ch" forName="Child3" refType="w" fact="0.3196"/>
              <dgm:constr type="h" for="ch" forName="Child3" refType="h" fact="0.1046"/>
              <dgm:constr type="l" for="ch" forName="Child4" refType="w" fact="0.6804"/>
              <dgm:constr type="t" for="ch" forName="Child4" refType="h" fact="0.5322"/>
              <dgm:constr type="w" for="ch" forName="Child4" refType="w" fact="0.3196"/>
              <dgm:constr type="h" for="ch" forName="Child4" refType="h" fact="0.1046"/>
              <dgm:constr type="l" for="ch" forName="Child5" refType="w" fact="0.5348"/>
              <dgm:constr type="t" for="ch" forName="Child5" refType="h" fact="0.6833"/>
              <dgm:constr type="w" for="ch" forName="Child5" refType="w" fact="0.3196"/>
              <dgm:constr type="h" for="ch" forName="Child5" refType="h" fact="0.1046"/>
              <dgm:constr type="l" for="ch" forName="Child6" refType="w" fact="0.6804"/>
              <dgm:constr type="t" for="ch" forName="Child6" refType="h" fact="0.8347"/>
              <dgm:constr type="w" for="ch" forName="Child6" refType="w" fact="0.3196"/>
              <dgm:constr type="h" for="ch" forName="Child6" refType="h" fact="0.1046"/>
            </dgm:constrLst>
          </dgm:if>
          <dgm:else name="Name19">
            <dgm:alg type="composite">
              <dgm:param type="ar" val="0.428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Accent1" refType="w" fact="0"/>
              <dgm:constr type="t" for="ch" forName="Accent1" refType="h" fact="0"/>
              <dgm:constr type="w" for="ch" forName="Accent1" refType="w" fact="0.5331"/>
              <dgm:constr type="h" for="ch" forName="Accent1" refType="h" fact="0.2284"/>
              <dgm:constr type="l" for="ch" forName="Accent2" refType="w" fact="0.1481"/>
              <dgm:constr type="t" for="ch" forName="Accent2" refType="h" fact="0.1312"/>
              <dgm:constr type="w" for="ch" forName="Accent2" refType="w" fact="0.5331"/>
              <dgm:constr type="h" for="ch" forName="Accent2" refType="h" fact="0.2284"/>
              <dgm:constr type="l" for="ch" forName="Accent3" refType="w" fact="0"/>
              <dgm:constr type="t" for="ch" forName="Accent3" refType="h" fact="0.263"/>
              <dgm:constr type="w" for="ch" forName="Accent3" refType="w" fact="0.5331"/>
              <dgm:constr type="h" for="ch" forName="Accent3" refType="h" fact="0.2284"/>
              <dgm:constr type="l" for="ch" forName="Accent4" refType="w" fact="0.1481"/>
              <dgm:constr type="t" for="ch" forName="Accent4" refType="h" fact="0.3945"/>
              <dgm:constr type="w" for="ch" forName="Accent4" refType="w" fact="0.5331"/>
              <dgm:constr type="h" for="ch" forName="Accent4" refType="h" fact="0.2284"/>
              <dgm:constr type="l" for="ch" forName="Accent5" refType="w" fact="0"/>
              <dgm:constr type="t" for="ch" forName="Accent5" refType="h" fact="0.5258"/>
              <dgm:constr type="w" for="ch" forName="Accent5" refType="w" fact="0.5331"/>
              <dgm:constr type="h" for="ch" forName="Accent5" refType="h" fact="0.2284"/>
              <dgm:constr type="l" for="ch" forName="Accent6" refType="w" fact="0.1481"/>
              <dgm:constr type="t" for="ch" forName="Accent6" refType="h" fact="0.6573"/>
              <dgm:constr type="w" for="ch" forName="Accent6" refType="w" fact="0.5331"/>
              <dgm:constr type="h" for="ch" forName="Accent6" refType="h" fact="0.2284"/>
              <dgm:constr type="l" for="ch" forName="Accent7" refType="w" fact="0.0378"/>
              <dgm:constr type="t" for="ch" forName="Accent7" refType="h" fact="0.8037"/>
              <dgm:constr type="w" for="ch" forName="Accent7" refType="w" fact="0.458"/>
              <dgm:constr type="h" for="ch" forName="Accent7" refType="h" fact="0.1963"/>
              <dgm:constr type="l" for="ch" forName="Parent1" refType="w" fact="0.1171"/>
              <dgm:constr type="t" for="ch" forName="Parent1" refType="h" fact="0.0827"/>
              <dgm:constr type="w" for="ch" forName="Parent1" refType="w" fact="0.2975"/>
              <dgm:constr type="h" for="ch" forName="Parent1" refType="h" fact="0.0637"/>
              <dgm:constr type="l" for="ch" forName="Parent2" refType="w" fact="0.2658"/>
              <dgm:constr type="t" for="ch" forName="Parent2" refType="h" fact="0.2142"/>
              <dgm:constr type="w" for="ch" forName="Parent2" refType="w" fact="0.2975"/>
              <dgm:constr type="h" for="ch" forName="Parent2" refType="h" fact="0.0637"/>
              <dgm:constr type="l" for="ch" forName="Parent3" refType="w" fact="0.1171"/>
              <dgm:constr type="t" for="ch" forName="Parent3" refType="h" fact="0.3457"/>
              <dgm:constr type="w" for="ch" forName="Parent3" refType="w" fact="0.2975"/>
              <dgm:constr type="h" for="ch" forName="Parent3" refType="h" fact="0.0637"/>
              <dgm:constr type="l" for="ch" forName="Parent4" refType="w" fact="0.2658"/>
              <dgm:constr type="t" for="ch" forName="Parent4" refType="h" fact="0.4772"/>
              <dgm:constr type="w" for="ch" forName="Parent4" refType="w" fact="0.2975"/>
              <dgm:constr type="h" for="ch" forName="Parent4" refType="h" fact="0.0637"/>
              <dgm:constr type="l" for="ch" forName="Parent5" refType="w" fact="0.1171"/>
              <dgm:constr type="t" for="ch" forName="Parent5" refType="h" fact="0.6085"/>
              <dgm:constr type="w" for="ch" forName="Parent5" refType="w" fact="0.2975"/>
              <dgm:constr type="h" for="ch" forName="Parent5" refType="h" fact="0.0637"/>
              <dgm:constr type="l" for="ch" forName="Parent6" refType="w" fact="0.2658"/>
              <dgm:constr type="t" for="ch" forName="Parent6" refType="h" fact="0.74"/>
              <dgm:constr type="w" for="ch" forName="Parent6" refType="w" fact="0.2975"/>
              <dgm:constr type="h" for="ch" forName="Parent6" refType="h" fact="0.0637"/>
              <dgm:constr type="l" for="ch" forName="Parent7" refType="w" fact="0.1171"/>
              <dgm:constr type="t" for="ch" forName="Parent7" refType="h" fact="0.8715"/>
              <dgm:constr type="w" for="ch" forName="Parent7" refType="w" fact="0.2975"/>
              <dgm:constr type="h" for="ch" forName="Parent7" refType="h" fact="0.0637"/>
              <dgm:constr type="l" for="ch" forName="Child1" refType="w" fact="0.5348"/>
              <dgm:constr type="t" for="ch" forName="Child1" refType="h" fact="0.0678"/>
              <dgm:constr type="w" for="ch" forName="Child1" refType="w" fact="0.3196"/>
              <dgm:constr type="h" for="ch" forName="Child1" refType="h" fact="0.0908"/>
              <dgm:constr type="l" for="ch" forName="Child2" refType="w" fact="0.6804"/>
              <dgm:constr type="t" for="ch" forName="Child2" refType="h" fact="0.2006"/>
              <dgm:constr type="w" for="ch" forName="Child2" refType="w" fact="0.3196"/>
              <dgm:constr type="h" for="ch" forName="Child2" refType="h" fact="0.0908"/>
              <dgm:constr type="l" for="ch" forName="Child3" refType="w" fact="0.5348"/>
              <dgm:constr type="t" for="ch" forName="Child3" refType="h" fact="0.3308"/>
              <dgm:constr type="w" for="ch" forName="Child3" refType="w" fact="0.3196"/>
              <dgm:constr type="h" for="ch" forName="Child3" refType="h" fact="0.0908"/>
              <dgm:constr type="l" for="ch" forName="Child4" refType="w" fact="0.6804"/>
              <dgm:constr type="t" for="ch" forName="Child4" refType="h" fact="0.4623"/>
              <dgm:constr type="w" for="ch" forName="Child4" refType="w" fact="0.3196"/>
              <dgm:constr type="h" for="ch" forName="Child4" refType="h" fact="0.0908"/>
              <dgm:constr type="l" for="ch" forName="Child5" refType="w" fact="0.5348"/>
              <dgm:constr type="t" for="ch" forName="Child5" refType="h" fact="0.5936"/>
              <dgm:constr type="w" for="ch" forName="Child5" refType="w" fact="0.3196"/>
              <dgm:constr type="h" for="ch" forName="Child5" refType="h" fact="0.0908"/>
              <dgm:constr type="l" for="ch" forName="Child6" refType="w" fact="0.6804"/>
              <dgm:constr type="t" for="ch" forName="Child6" refType="h" fact="0.7251"/>
              <dgm:constr type="w" for="ch" forName="Child6" refType="w" fact="0.3196"/>
              <dgm:constr type="h" for="ch" forName="Child6" refType="h" fact="0.0908"/>
              <dgm:constr type="l" for="ch" forName="Child7" refType="w" fact="0.5348"/>
              <dgm:constr type="t" for="ch" forName="Child7" refType="h" fact="0.8579"/>
              <dgm:constr type="w" for="ch" forName="Child7" refType="w" fact="0.3196"/>
              <dgm:constr type="h" for="ch" forName="Child7" refType="h" fact="0.0908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0">
            <dgm:if name="Name21" func="var" arg="dir" op="equ" val="norm">
              <dgm:choose name="Name22">
                <dgm:if name="Name23" axis="precedSib" ptType="node" func="cnt" op="equ" val="0">
                  <dgm:choose name="Name24">
                    <dgm:if name="Name25" axis="followSib" ptType="node" func="cnt" op="equ" val="0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150"/>
                          <dgm:adj idx="4" val="180"/>
                          <dgm:adj idx="5" val="0.125"/>
                        </dgm:adjLst>
                      </dgm:shape>
                    </dgm:if>
                    <dgm:else name="Name26">
                      <dgm:shape xmlns:r="http://schemas.openxmlformats.org/officeDocument/2006/relationships" type="circularArrow" r:blip="">
                        <dgm:adjLst>
                          <dgm:adj idx="1" val="0.1098"/>
                          <dgm:adj idx="2" val="19.0387"/>
                          <dgm:adj idx="3" val="75"/>
                          <dgm:adj idx="4" val="180"/>
                          <dgm:adj idx="5" val="0.125"/>
                        </dgm:adjLst>
                      </dgm:shape>
                    </dgm:else>
                  </dgm:choose>
                </dgm:if>
                <dgm:else name="Name27">
                  <dgm:choose name="Name28">
                    <dgm:if name="Name29" axis="followSib" ptType="node" func="cnt" op="equ" val="0">
                      <dgm:choose name="Name30">
                        <dgm:if name="Name31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2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3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4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35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3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37"/>
                      </dgm:choose>
                    </dgm:if>
                    <dgm:else name="Name38">
                      <dgm:choose name="Name39">
                        <dgm:if name="Name40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41" axis="precedSib" ptType="node" func="cnt" op="equ" val="1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2" axis="precedSib" ptType="node" func="cnt" op="equ" val="2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3" axis="precedSib" ptType="node" func="cnt" op="equ" val="3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4" axis="precedSib" ptType="node" func="cnt" op="equ" val="4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45" axis="precedSib" ptType="node" func="cnt" op="equ" val="5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46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else name="Name47"/>
                      </dgm:choose>
                    </dgm:else>
                  </dgm:choose>
                </dgm:else>
              </dgm:choose>
            </dgm:if>
            <dgm:else name="Name48">
              <dgm:choose name="Name49">
                <dgm:if name="Name50" axis="precedSib" ptType="node" func="cnt" op="equ" val="0">
                  <dgm:choose name="Name51">
                    <dgm:if name="Name52" axis="followSib" ptType="node" func="cnt" op="equ" val="0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30"/>
                          <dgm:adj idx="4" val="0"/>
                          <dgm:adj idx="5" val="0.125"/>
                        </dgm:adjLst>
                      </dgm:shape>
                    </dgm:if>
                    <dgm:else name="Name53">
                      <dgm:shape xmlns:r="http://schemas.openxmlformats.org/officeDocument/2006/relationships" type="leftCircularArrow" r:blip="">
                        <dgm:adjLst>
                          <dgm:adj idx="1" val="0.1098"/>
                          <dgm:adj idx="2" val="19.0387"/>
                          <dgm:adj idx="3" val="105"/>
                          <dgm:adj idx="4" val="0"/>
                          <dgm:adj idx="5" val="0.125"/>
                        </dgm:adjLst>
                      </dgm:shape>
                    </dgm:else>
                  </dgm:choose>
                </dgm:if>
                <dgm:else name="Name54">
                  <dgm:choose name="Name55">
                    <dgm:if name="Name56" axis="followSib" ptType="node" func="cnt" op="equ" val="0">
                      <dgm:choose name="Name57">
                        <dgm:if name="Name58" axis="precedSib" ptType="node" func="cnt" op="equ" val="1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59" axis="precedSib" ptType="node" func="cnt" op="equ" val="2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0" axis="precedSib" ptType="node" func="cnt" op="equ" val="3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1" axis="precedSib" ptType="node" func="cnt" op="equ" val="4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if name="Name62" axis="precedSib" ptType="node" func="cnt" op="equ" val="5">
                          <dgm:shape xmlns:r="http://schemas.openxmlformats.org/officeDocument/2006/relationships" type="blockArc" r:blip="">
                            <dgm:adjLst>
                              <dgm:adj idx="1" val="-135"/>
                              <dgm:adj idx="2" val="180"/>
                              <dgm:adj idx="3" val="0.1274"/>
                            </dgm:adjLst>
                          </dgm:shape>
                        </dgm:if>
                        <dgm:if name="Name6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64"/>
                      </dgm:choose>
                    </dgm:if>
                    <dgm:else name="Name65">
                      <dgm:choose name="Name66">
                        <dgm:if name="Name67" axis="precedSib" ptType="node" func="cnt" op="equ" val="0">
                          <dgm:shape xmlns:r="http://schemas.openxmlformats.org/officeDocument/2006/relationships" type="blockArc" r:blip="">
                            <dgm:adjLst>
                              <dgm:adj idx="1" val="-133.1632"/>
                              <dgm:adj idx="2" val="65"/>
                              <dgm:adj idx="3" val="0.13"/>
                            </dgm:adjLst>
                          </dgm:shape>
                        </dgm:if>
                        <dgm:if name="Name68" axis="precedSib" ptType="node" func="cnt" op="equ" val="1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69" axis="precedSib" ptType="node" func="cnt" op="equ" val="2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0" axis="precedSib" ptType="node" func="cnt" op="equ" val="3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1" axis="precedSib" ptType="node" func="cnt" op="equ" val="4">
                          <dgm:shape xmlns:r="http://schemas.openxmlformats.org/officeDocument/2006/relationships" type="leftCircularArrow" r:blip="">
                            <dgm:adjLst>
                              <dgm:adj idx="1" val="0.1098"/>
                              <dgm:adj idx="2" val="19.0387"/>
                              <dgm:adj idx="3" val="105"/>
                              <dgm:adj idx="4" val="-45"/>
                              <dgm:adj idx="5" val="0.125"/>
                            </dgm:adjLst>
                          </dgm:shape>
                        </dgm:if>
                        <dgm:if name="Name72" axis="precedSib" ptType="node" func="cnt" op="equ" val="5">
                          <dgm:shape xmlns:r="http://schemas.openxmlformats.org/officeDocument/2006/relationships" type="circularArrow" r:blip="">
                            <dgm:adjLst>
                              <dgm:adj idx="1" val="0.1098"/>
                              <dgm:adj idx="2" val="19.0387"/>
                              <dgm:adj idx="3" val="75"/>
                              <dgm:adj idx="4" val="-135"/>
                              <dgm:adj idx="5" val="0.125"/>
                            </dgm:adjLst>
                          </dgm:shape>
                        </dgm:if>
                        <dgm:if name="Name73" axis="precedSib" ptType="node" func="cnt" op="equ" val="6">
                          <dgm:shape xmlns:r="http://schemas.openxmlformats.org/officeDocument/2006/relationships" type="blockArc" r:blip="">
                            <dgm:adjLst>
                              <dgm:adj idx="1" val="0"/>
                              <dgm:adj idx="2" val="-45"/>
                              <dgm:adj idx="3" val="0.1274"/>
                            </dgm:adjLst>
                          </dgm:shape>
                        </dgm:if>
                        <dgm:else name="Name74"/>
                      </dgm:choose>
                    </dgm:else>
                  </dgm:choose>
                </dgm:else>
              </dgm:choose>
            </dgm:else>
          </dgm:choose>
          <dgm:presOf/>
        </dgm:layoutNode>
      </dgm:forEach>
    </dgm:forEach>
    <dgm:forEach name="Name75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76" ref="accentRepeat"/>
      </dgm:layoutNode>
      <dgm:choose name="Name77">
        <dgm:if name="Name78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79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0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81" ref="accentRepeat"/>
      </dgm:layoutNode>
      <dgm:choose name="Name82">
        <dgm:if name="Name83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choose name="Name87">
        <dgm:if name="Name88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89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91" ref="accentRepeat"/>
      </dgm:layoutNode>
      <dgm:choose name="Name92">
        <dgm:if name="Name9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95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96" ref="accentRepeat"/>
      </dgm:layoutNode>
      <dgm:choose name="Name97">
        <dgm:if name="Name98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99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0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101" ref="accentRepeat"/>
      </dgm:layoutNode>
      <dgm:choose name="Name102">
        <dgm:if name="Name103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4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  <dgm:forEach name="Name105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06" ref="accentRepeat"/>
      </dgm:layoutNode>
      <dgm:choose name="Name107">
        <dgm:if name="Name108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05"/>
              <dgm:constr type="rMarg" refType="primFontSz" fact="0.05"/>
              <dgm:constr type="tMarg" refType="primFontSz" fact="0.05"/>
              <dgm:constr type="bMarg" refType="primFontSz" fact="0.05"/>
            </dgm:constrLst>
            <dgm:ruleLst>
              <dgm:rule type="primFontSz" val="5" fact="NaN" max="NaN"/>
            </dgm:ruleLst>
          </dgm:layoutNode>
        </dgm:if>
        <dgm:else name="Name109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>
          <dgm:adjLst/>
        </dgm:shape>
        <dgm:presOf axis="self" ptType="node"/>
        <dgm:constrLst>
          <dgm:constr type="lMarg" refType="primFontSz" fact="0.05"/>
          <dgm:constr type="rMarg" refType="primFontSz" fact="0.05"/>
          <dgm:constr type="tMarg" refType="primFontSz" fact="0.05"/>
          <dgm:constr type="bMarg" refType="primFontSz" fact="0.0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7963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6913563" y="0"/>
            <a:ext cx="5287962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0B39AC-799D-FA4A-A4CC-822D22B6D64F}" type="datetimeFigureOut">
              <a:rPr lang="en-US" smtClean="0"/>
              <a:t>4/24/22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02400"/>
            <a:ext cx="5287963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913563" y="6502400"/>
            <a:ext cx="5287962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08EED2-F4CB-9E46-8394-1DA07D6345A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7963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 dirty="0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6913563" y="0"/>
            <a:ext cx="5287962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678A31-4388-40EA-9163-ABC1D4372849}" type="datetimeFigureOut">
              <a:rPr lang="pt-PT" smtClean="0"/>
              <a:t>24/04/22</a:t>
            </a:fld>
            <a:endParaRPr lang="pt-PT" dirty="0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4043363" y="855663"/>
            <a:ext cx="4117975" cy="23098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 dirty="0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1220788" y="3294063"/>
            <a:ext cx="9763125" cy="26955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5287963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 dirty="0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6913563" y="6502400"/>
            <a:ext cx="5287962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70D57E-F497-4CCD-A56C-94C1B83FD9DF}" type="slidenum">
              <a:rPr lang="pt-PT" smtClean="0"/>
              <a:t>‹#›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101067744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0D57E-F497-4CCD-A56C-94C1B83FD9DF}" type="slidenum">
              <a:rPr lang="pt-PT" smtClean="0"/>
              <a:t>1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364426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0D57E-F497-4CCD-A56C-94C1B83FD9DF}" type="slidenum">
              <a:rPr lang="pt-PT" smtClean="0"/>
              <a:t>13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01301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0D57E-F497-4CCD-A56C-94C1B83FD9DF}" type="slidenum">
              <a:rPr lang="pt-PT" smtClean="0"/>
              <a:t>17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8554655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70D57E-F497-4CCD-A56C-94C1B83FD9DF}" type="slidenum">
              <a:rPr kumimoji="0" 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pt-PT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13856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0D57E-F497-4CCD-A56C-94C1B83FD9DF}" type="slidenum">
              <a:rPr lang="pt-PT" smtClean="0"/>
              <a:t>2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9274006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EEA5F-AE9E-4240-896A-7CB71828E10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0065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EEA5F-AE9E-4240-896A-7CB71828E10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533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0D57E-F497-4CCD-A56C-94C1B83FD9DF}" type="slidenum">
              <a:rPr lang="pt-PT" smtClean="0"/>
              <a:t>5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5168779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Z" dirty="0"/>
              <a:t>An open source payment system is a …….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70D57E-F497-4CCD-A56C-94C1B83FD9DF}" type="slidenum">
              <a:rPr lang="pt-PT" smtClean="0"/>
              <a:t>6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57376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PT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70D57E-F497-4CCD-A56C-94C1B83FD9DF}" type="slidenum">
              <a:rPr kumimoji="0" lang="pt-P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pt-PT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46771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Z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70D57E-F497-4CCD-A56C-94C1B83FD9DF}" type="slidenum">
              <a:rPr lang="pt-PT" smtClean="0"/>
              <a:t>8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23365512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70D57E-F497-4CCD-A56C-94C1B83FD9DF}" type="slidenum">
              <a:rPr lang="pt-PT" smtClean="0"/>
              <a:t>11</a:t>
            </a:fld>
            <a:endParaRPr lang="pt-P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73226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4929884" y="3313243"/>
            <a:ext cx="6400801" cy="9233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0">
                <a:solidFill>
                  <a:srgbClr val="2EBCE1"/>
                </a:solidFill>
              </a:defRPr>
            </a:lvl1pPr>
          </a:lstStyle>
          <a:p>
            <a:endParaRPr dirty="0"/>
          </a:p>
        </p:txBody>
      </p:sp>
      <p:pic>
        <p:nvPicPr>
          <p:cNvPr id="8" name="Imagem 67">
            <a:extLst>
              <a:ext uri="{FF2B5EF4-FFF2-40B4-BE49-F238E27FC236}">
                <a16:creationId xmlns:a16="http://schemas.microsoft.com/office/drawing/2014/main" id="{3F8317A3-7F91-AA46-A9CE-86DEC8DE7C8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483384">
            <a:off x="652656" y="508415"/>
            <a:ext cx="6332546" cy="6742876"/>
          </a:xfrm>
          <a:prstGeom prst="rect">
            <a:avLst/>
          </a:prstGeo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B607040D-8677-3C4A-A42D-5CD08946F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5349" y="1746250"/>
            <a:ext cx="7895334" cy="1219200"/>
          </a:xfrm>
        </p:spPr>
        <p:txBody>
          <a:bodyPr/>
          <a:lstStyle>
            <a:lvl1pPr>
              <a:defRPr sz="8000">
                <a:solidFill>
                  <a:srgbClr val="283583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15949" y="222250"/>
            <a:ext cx="9906000" cy="838200"/>
          </a:xfrm>
          <a:prstGeom prst="rect">
            <a:avLst/>
          </a:prstGeom>
        </p:spPr>
        <p:txBody>
          <a:bodyPr lIns="0" tIns="0" rIns="0" bIns="0" anchor="ctr">
            <a:normAutofit/>
          </a:bodyPr>
          <a:lstStyle>
            <a:lvl1pPr>
              <a:lnSpc>
                <a:spcPct val="100000"/>
              </a:lnSpc>
              <a:defRPr sz="3600" b="1" i="0">
                <a:solidFill>
                  <a:srgbClr val="2EBCE1"/>
                </a:solidFill>
                <a:latin typeface="Arial"/>
                <a:cs typeface="Arial"/>
              </a:defRPr>
            </a:lvl1pPr>
          </a:lstStyle>
          <a:p>
            <a:endParaRPr dirty="0"/>
          </a:p>
        </p:txBody>
      </p:sp>
      <p:sp>
        <p:nvSpPr>
          <p:cNvPr id="9" name="bk object 18">
            <a:extLst>
              <a:ext uri="{FF2B5EF4-FFF2-40B4-BE49-F238E27FC236}">
                <a16:creationId xmlns:a16="http://schemas.microsoft.com/office/drawing/2014/main" id="{83042F7C-7A17-9347-A29F-48AC17BD9EBE}"/>
              </a:ext>
            </a:extLst>
          </p:cNvPr>
          <p:cNvSpPr/>
          <p:nvPr userDrawn="1"/>
        </p:nvSpPr>
        <p:spPr>
          <a:xfrm>
            <a:off x="19610" y="1060450"/>
            <a:ext cx="4024630" cy="0"/>
          </a:xfrm>
          <a:custGeom>
            <a:avLst/>
            <a:gdLst/>
            <a:ahLst/>
            <a:cxnLst/>
            <a:rect l="l" t="t" r="r" b="b"/>
            <a:pathLst>
              <a:path w="4024629">
                <a:moveTo>
                  <a:pt x="0" y="0"/>
                </a:moveTo>
                <a:lnTo>
                  <a:pt x="4024160" y="0"/>
                </a:lnTo>
              </a:path>
            </a:pathLst>
          </a:custGeom>
          <a:ln w="19050">
            <a:solidFill>
              <a:srgbClr val="283583"/>
            </a:solidFill>
          </a:ln>
        </p:spPr>
        <p:txBody>
          <a:bodyPr wrap="square" lIns="0" tIns="0" rIns="0" bIns="0" rtlCol="0"/>
          <a:lstStyle/>
          <a:p>
            <a:endParaRPr sz="1800" dirty="0"/>
          </a:p>
        </p:txBody>
      </p:sp>
      <p:sp>
        <p:nvSpPr>
          <p:cNvPr id="10" name="bk object 19">
            <a:extLst>
              <a:ext uri="{FF2B5EF4-FFF2-40B4-BE49-F238E27FC236}">
                <a16:creationId xmlns:a16="http://schemas.microsoft.com/office/drawing/2014/main" id="{48B8FB2D-F7B0-1F4E-AB13-8B327FD85EAA}"/>
              </a:ext>
            </a:extLst>
          </p:cNvPr>
          <p:cNvSpPr/>
          <p:nvPr userDrawn="1"/>
        </p:nvSpPr>
        <p:spPr>
          <a:xfrm>
            <a:off x="4586607" y="1060453"/>
            <a:ext cx="5935346" cy="45719"/>
          </a:xfrm>
          <a:custGeom>
            <a:avLst/>
            <a:gdLst/>
            <a:ahLst/>
            <a:cxnLst/>
            <a:rect l="l" t="t" r="r" b="b"/>
            <a:pathLst>
              <a:path w="7618095">
                <a:moveTo>
                  <a:pt x="0" y="0"/>
                </a:moveTo>
                <a:lnTo>
                  <a:pt x="7617891" y="0"/>
                </a:lnTo>
              </a:path>
            </a:pathLst>
          </a:custGeom>
          <a:ln w="19050">
            <a:solidFill>
              <a:srgbClr val="283583"/>
            </a:solidFill>
          </a:ln>
        </p:spPr>
        <p:txBody>
          <a:bodyPr wrap="square" lIns="0" tIns="0" rIns="0" bIns="0" rtlCol="0"/>
          <a:lstStyle/>
          <a:p>
            <a:endParaRPr sz="1800" dirty="0"/>
          </a:p>
        </p:txBody>
      </p:sp>
      <p:sp>
        <p:nvSpPr>
          <p:cNvPr id="11" name="bk object 23">
            <a:extLst>
              <a:ext uri="{FF2B5EF4-FFF2-40B4-BE49-F238E27FC236}">
                <a16:creationId xmlns:a16="http://schemas.microsoft.com/office/drawing/2014/main" id="{13B78FA8-CC55-9E45-B10F-C27C315DDBA4}"/>
              </a:ext>
            </a:extLst>
          </p:cNvPr>
          <p:cNvSpPr/>
          <p:nvPr userDrawn="1"/>
        </p:nvSpPr>
        <p:spPr>
          <a:xfrm>
            <a:off x="4044953" y="984254"/>
            <a:ext cx="171322" cy="171335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 dirty="0"/>
          </a:p>
        </p:txBody>
      </p:sp>
      <p:sp>
        <p:nvSpPr>
          <p:cNvPr id="12" name="bk object 24">
            <a:extLst>
              <a:ext uri="{FF2B5EF4-FFF2-40B4-BE49-F238E27FC236}">
                <a16:creationId xmlns:a16="http://schemas.microsoft.com/office/drawing/2014/main" id="{50F63553-5CBE-8444-8D04-BD817EBCC67B}"/>
              </a:ext>
            </a:extLst>
          </p:cNvPr>
          <p:cNvSpPr/>
          <p:nvPr userDrawn="1"/>
        </p:nvSpPr>
        <p:spPr>
          <a:xfrm>
            <a:off x="4441585" y="984254"/>
            <a:ext cx="171322" cy="171335"/>
          </a:xfrm>
          <a:prstGeom prst="rect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1800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EC904496-1077-DD44-A4DB-DAD9FB10502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15948" y="1365250"/>
            <a:ext cx="10972801" cy="5181600"/>
          </a:xfrm>
        </p:spPr>
        <p:txBody>
          <a:bodyPr/>
          <a:lstStyle>
            <a:lvl1pPr>
              <a:defRPr sz="2000">
                <a:latin typeface="Arial" charset="0"/>
                <a:ea typeface="Arial" charset="0"/>
                <a:cs typeface="Arial" charset="0"/>
              </a:defRPr>
            </a:lvl1pPr>
            <a:lvl2pPr>
              <a:defRPr>
                <a:latin typeface="Arial" charset="0"/>
                <a:ea typeface="Arial" charset="0"/>
                <a:cs typeface="Arial" charset="0"/>
              </a:defRPr>
            </a:lvl2pPr>
            <a:lvl3pPr>
              <a:defRPr>
                <a:latin typeface="Arial" charset="0"/>
                <a:ea typeface="Arial" charset="0"/>
                <a:cs typeface="Arial" charset="0"/>
              </a:defRPr>
            </a:lvl3pPr>
            <a:lvl4pPr>
              <a:defRPr>
                <a:latin typeface="Arial" charset="0"/>
                <a:ea typeface="Arial" charset="0"/>
                <a:cs typeface="Arial" charset="0"/>
              </a:defRPr>
            </a:lvl4pPr>
            <a:lvl5pPr>
              <a:defRPr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56">
          <p15:clr>
            <a:srgbClr val="FBAE40"/>
          </p15:clr>
        </p15:guide>
        <p15:guide id="2" pos="3844">
          <p15:clr>
            <a:srgbClr val="FBAE40"/>
          </p15:clr>
        </p15:guide>
        <p15:guide id="3" pos="388">
          <p15:clr>
            <a:srgbClr val="FBAE40"/>
          </p15:clr>
        </p15:guide>
        <p15:guide id="4" pos="6628">
          <p15:clr>
            <a:srgbClr val="FBAE40"/>
          </p15:clr>
        </p15:guide>
        <p15:guide id="5" pos="7300">
          <p15:clr>
            <a:srgbClr val="FBAE40"/>
          </p15:clr>
        </p15:guide>
        <p15:guide id="6" orient="horz" pos="860">
          <p15:clr>
            <a:srgbClr val="FBAE40"/>
          </p15:clr>
        </p15:guide>
        <p15:guide id="7" orient="horz" pos="412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10235" y="1574422"/>
            <a:ext cx="530904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85421" y="1574422"/>
            <a:ext cx="530904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>
                <a:latin typeface="Arial" charset="0"/>
                <a:ea typeface="Arial" charset="0"/>
                <a:cs typeface="Arial" charset="0"/>
              </a:defRPr>
            </a:lvl1pPr>
          </a:lstStyle>
          <a:p>
            <a:endParaRPr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84F01D6-C116-244B-AF29-17AC3C81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69520" y="182223"/>
            <a:ext cx="11854815" cy="6473825"/>
          </a:xfrm>
          <a:custGeom>
            <a:avLst/>
            <a:gdLst/>
            <a:ahLst/>
            <a:cxnLst/>
            <a:rect l="l" t="t" r="r" b="b"/>
            <a:pathLst>
              <a:path w="11854815" h="6473825">
                <a:moveTo>
                  <a:pt x="11854484" y="6473291"/>
                </a:moveTo>
                <a:lnTo>
                  <a:pt x="0" y="6473291"/>
                </a:lnTo>
                <a:lnTo>
                  <a:pt x="0" y="0"/>
                </a:lnTo>
                <a:lnTo>
                  <a:pt x="11854484" y="0"/>
                </a:lnTo>
                <a:lnTo>
                  <a:pt x="11854484" y="6473291"/>
                </a:lnTo>
                <a:close/>
              </a:path>
            </a:pathLst>
          </a:custGeom>
          <a:solidFill>
            <a:srgbClr val="F6F6F6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800" dirty="0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9D5C60D4-9C7D-F245-A89A-6FE74BBF713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590" y="-6350"/>
            <a:ext cx="1614112" cy="1385989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69520" y="1017756"/>
            <a:ext cx="11854815" cy="5529093"/>
          </a:xfrm>
          <a:custGeom>
            <a:avLst/>
            <a:gdLst/>
            <a:ahLst/>
            <a:cxnLst/>
            <a:rect l="l" t="t" r="r" b="b"/>
            <a:pathLst>
              <a:path w="11854815" h="5633084">
                <a:moveTo>
                  <a:pt x="0" y="5633021"/>
                </a:moveTo>
                <a:lnTo>
                  <a:pt x="11854484" y="5633021"/>
                </a:lnTo>
                <a:lnTo>
                  <a:pt x="11854484" y="0"/>
                </a:lnTo>
                <a:lnTo>
                  <a:pt x="0" y="0"/>
                </a:lnTo>
                <a:lnTo>
                  <a:pt x="0" y="5633021"/>
                </a:lnTo>
                <a:close/>
              </a:path>
            </a:pathLst>
          </a:custGeom>
          <a:solidFill>
            <a:srgbClr val="F6F6F6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1800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6CA45D49-C0E6-1E4D-ACBD-6DDB0EA40335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590" y="-6350"/>
            <a:ext cx="1614112" cy="1385989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7B7D272-D09B-974D-9821-E80993DB2D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379643"/>
            <a:ext cx="10525126" cy="4786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CFBBA2FE-1F06-3544-85C3-B867D6424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9879136" cy="6526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3"/>
          </p:nvPr>
        </p:nvSpPr>
        <p:spPr>
          <a:xfrm>
            <a:off x="4043363" y="6345238"/>
            <a:ext cx="4117975" cy="363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>
          <a:xfrm>
            <a:off x="8620125" y="6345238"/>
            <a:ext cx="2744788" cy="3635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FB3AA-EEFA-2F45-8638-84EB4AE2A97B}" type="slidenum">
              <a:rPr lang="en-US" smtClean="0"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 ftr="0" dt="0"/>
  <p:txStyles>
    <p:titleStyle>
      <a:lvl1pPr>
        <a:defRPr sz="3600" b="1">
          <a:solidFill>
            <a:srgbClr val="2EBCE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>
        <a:defRPr sz="2000">
          <a:latin typeface="Arial" charset="0"/>
          <a:ea typeface="Arial" charset="0"/>
          <a:cs typeface="Arial" charset="0"/>
        </a:defRPr>
      </a:lvl1pPr>
      <a:lvl2pPr marL="457215">
        <a:defRPr>
          <a:latin typeface="Arial" charset="0"/>
          <a:ea typeface="Arial" charset="0"/>
          <a:cs typeface="Arial" charset="0"/>
        </a:defRPr>
      </a:lvl2pPr>
      <a:lvl3pPr marL="914430">
        <a:defRPr>
          <a:latin typeface="Arial" charset="0"/>
          <a:ea typeface="Arial" charset="0"/>
          <a:cs typeface="Arial" charset="0"/>
        </a:defRPr>
      </a:lvl3pPr>
      <a:lvl4pPr marL="1371645">
        <a:defRPr>
          <a:latin typeface="Arial" charset="0"/>
          <a:ea typeface="Arial" charset="0"/>
          <a:cs typeface="Arial" charset="0"/>
        </a:defRPr>
      </a:lvl4pPr>
      <a:lvl5pPr marL="1828861">
        <a:defRPr>
          <a:latin typeface="Arial" charset="0"/>
          <a:ea typeface="Arial" charset="0"/>
          <a:cs typeface="Arial" charset="0"/>
        </a:defRPr>
      </a:lvl5pPr>
      <a:lvl6pPr marL="2286076">
        <a:defRPr>
          <a:latin typeface="+mn-lt"/>
          <a:ea typeface="+mn-ea"/>
          <a:cs typeface="+mn-cs"/>
        </a:defRPr>
      </a:lvl6pPr>
      <a:lvl7pPr marL="2743290">
        <a:defRPr>
          <a:latin typeface="+mn-lt"/>
          <a:ea typeface="+mn-ea"/>
          <a:cs typeface="+mn-cs"/>
        </a:defRPr>
      </a:lvl7pPr>
      <a:lvl8pPr marL="3200505">
        <a:defRPr>
          <a:latin typeface="+mn-lt"/>
          <a:ea typeface="+mn-ea"/>
          <a:cs typeface="+mn-cs"/>
        </a:defRPr>
      </a:lvl8pPr>
      <a:lvl9pPr marL="365772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15">
        <a:defRPr>
          <a:latin typeface="+mn-lt"/>
          <a:ea typeface="+mn-ea"/>
          <a:cs typeface="+mn-cs"/>
        </a:defRPr>
      </a:lvl2pPr>
      <a:lvl3pPr marL="914430">
        <a:defRPr>
          <a:latin typeface="+mn-lt"/>
          <a:ea typeface="+mn-ea"/>
          <a:cs typeface="+mn-cs"/>
        </a:defRPr>
      </a:lvl3pPr>
      <a:lvl4pPr marL="1371645">
        <a:defRPr>
          <a:latin typeface="+mn-lt"/>
          <a:ea typeface="+mn-ea"/>
          <a:cs typeface="+mn-cs"/>
        </a:defRPr>
      </a:lvl4pPr>
      <a:lvl5pPr marL="1828861">
        <a:defRPr>
          <a:latin typeface="+mn-lt"/>
          <a:ea typeface="+mn-ea"/>
          <a:cs typeface="+mn-cs"/>
        </a:defRPr>
      </a:lvl5pPr>
      <a:lvl6pPr marL="2286076">
        <a:defRPr>
          <a:latin typeface="+mn-lt"/>
          <a:ea typeface="+mn-ea"/>
          <a:cs typeface="+mn-cs"/>
        </a:defRPr>
      </a:lvl6pPr>
      <a:lvl7pPr marL="2743290">
        <a:defRPr>
          <a:latin typeface="+mn-lt"/>
          <a:ea typeface="+mn-ea"/>
          <a:cs typeface="+mn-cs"/>
        </a:defRPr>
      </a:lvl7pPr>
      <a:lvl8pPr marL="3200505">
        <a:defRPr>
          <a:latin typeface="+mn-lt"/>
          <a:ea typeface="+mn-ea"/>
          <a:cs typeface="+mn-cs"/>
        </a:defRPr>
      </a:lvl8pPr>
      <a:lvl9pPr marL="365772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5.xml"/><Relationship Id="rId3" Type="http://schemas.openxmlformats.org/officeDocument/2006/relationships/diagramLayout" Target="../diagrams/layout4.xml"/><Relationship Id="rId7" Type="http://schemas.openxmlformats.org/officeDocument/2006/relationships/diagramData" Target="../diagrams/data5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11" Type="http://schemas.microsoft.com/office/2007/relationships/diagramDrawing" Target="../diagrams/drawing5.xml"/><Relationship Id="rId5" Type="http://schemas.openxmlformats.org/officeDocument/2006/relationships/diagramColors" Target="../diagrams/colors4.xml"/><Relationship Id="rId10" Type="http://schemas.openxmlformats.org/officeDocument/2006/relationships/diagramColors" Target="../diagrams/colors5.xml"/><Relationship Id="rId4" Type="http://schemas.openxmlformats.org/officeDocument/2006/relationships/diagramQuickStyle" Target="../diagrams/quickStyle4.xml"/><Relationship Id="rId9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57097" y="185737"/>
            <a:ext cx="11854814" cy="6473826"/>
          </a:xfrm>
          <a:custGeom>
            <a:avLst/>
            <a:gdLst/>
            <a:ahLst/>
            <a:cxnLst/>
            <a:rect l="l" t="t" r="r" b="b"/>
            <a:pathLst>
              <a:path w="11854815" h="6473825">
                <a:moveTo>
                  <a:pt x="11854484" y="6473291"/>
                </a:moveTo>
                <a:lnTo>
                  <a:pt x="0" y="6473291"/>
                </a:lnTo>
                <a:lnTo>
                  <a:pt x="0" y="0"/>
                </a:lnTo>
                <a:lnTo>
                  <a:pt x="11854484" y="0"/>
                </a:lnTo>
                <a:lnTo>
                  <a:pt x="11854484" y="6473291"/>
                </a:lnTo>
                <a:close/>
              </a:path>
            </a:pathLst>
          </a:custGeom>
          <a:solidFill>
            <a:srgbClr val="F6F6F6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699" dirty="0"/>
          </a:p>
        </p:txBody>
      </p:sp>
      <p:sp>
        <p:nvSpPr>
          <p:cNvPr id="7" name="object 7"/>
          <p:cNvSpPr txBox="1"/>
          <p:nvPr/>
        </p:nvSpPr>
        <p:spPr>
          <a:xfrm>
            <a:off x="10140950" y="6139965"/>
            <a:ext cx="1932817" cy="246221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spcBef>
                <a:spcPts val="120"/>
              </a:spcBef>
            </a:pPr>
            <a:r>
              <a:rPr lang="en-US" sz="1500" b="1" spc="-90" dirty="0">
                <a:solidFill>
                  <a:srgbClr val="2B3180"/>
                </a:solidFill>
                <a:latin typeface="Arial"/>
                <a:cs typeface="Arial"/>
              </a:rPr>
              <a:t>25 April 2022</a:t>
            </a:r>
            <a:endParaRPr sz="1500" dirty="0">
              <a:solidFill>
                <a:srgbClr val="2B3180"/>
              </a:solidFill>
              <a:latin typeface="Arial"/>
              <a:cs typeface="Arial"/>
            </a:endParaRPr>
          </a:p>
        </p:txBody>
      </p:sp>
      <p:pic>
        <p:nvPicPr>
          <p:cNvPr id="68" name="Imagem 67">
            <a:extLst>
              <a:ext uri="{FF2B5EF4-FFF2-40B4-BE49-F238E27FC236}">
                <a16:creationId xmlns:a16="http://schemas.microsoft.com/office/drawing/2014/main" id="{E07DE458-B2DC-49B3-97CE-3E80A76A12F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483384">
            <a:off x="526078" y="1041543"/>
            <a:ext cx="5763384" cy="6136834"/>
          </a:xfrm>
          <a:prstGeom prst="rect">
            <a:avLst/>
          </a:prstGeom>
        </p:spPr>
      </p:pic>
      <p:sp>
        <p:nvSpPr>
          <p:cNvPr id="70" name="Oval 69">
            <a:extLst>
              <a:ext uri="{FF2B5EF4-FFF2-40B4-BE49-F238E27FC236}">
                <a16:creationId xmlns:a16="http://schemas.microsoft.com/office/drawing/2014/main" id="{D81C5971-00D8-4022-AF23-B70D27EB449C}"/>
              </a:ext>
            </a:extLst>
          </p:cNvPr>
          <p:cNvSpPr/>
          <p:nvPr/>
        </p:nvSpPr>
        <p:spPr>
          <a:xfrm>
            <a:off x="3282951" y="1605910"/>
            <a:ext cx="552450" cy="368940"/>
          </a:xfrm>
          <a:prstGeom prst="ellipse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812E24B-0DEF-4472-8918-A82DAED5BA35}"/>
              </a:ext>
            </a:extLst>
          </p:cNvPr>
          <p:cNvSpPr/>
          <p:nvPr/>
        </p:nvSpPr>
        <p:spPr>
          <a:xfrm>
            <a:off x="5858634" y="3927375"/>
            <a:ext cx="247650" cy="222674"/>
          </a:xfrm>
          <a:prstGeom prst="ellipse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 idx="4294967295"/>
          </p:nvPr>
        </p:nvSpPr>
        <p:spPr>
          <a:xfrm>
            <a:off x="4197350" y="2294554"/>
            <a:ext cx="8007350" cy="2057936"/>
          </a:xfrm>
          <a:prstGeom prst="rect">
            <a:avLst/>
          </a:prstGeom>
        </p:spPr>
        <p:txBody>
          <a:bodyPr vert="horz" wrap="square" lIns="0" tIns="13335" rIns="0" bIns="0" rtlCol="0" anchor="ctr">
            <a:spAutoFit/>
          </a:bodyPr>
          <a:lstStyle/>
          <a:p>
            <a:pPr marL="12700">
              <a:lnSpc>
                <a:spcPts val="8746"/>
              </a:lnSpc>
              <a:spcBef>
                <a:spcPts val="106"/>
              </a:spcBef>
            </a:pPr>
            <a:r>
              <a:rPr lang="en-US" sz="2800" spc="-55" dirty="0">
                <a:solidFill>
                  <a:srgbClr val="2B3180"/>
                </a:solidFill>
                <a:latin typeface="Museo Sans 500"/>
                <a:cs typeface="Arial"/>
              </a:rPr>
              <a:t>Capacity building experience on open-source real time payment systems in Tanzania </a:t>
            </a:r>
            <a:endParaRPr lang="en-US" sz="1800" dirty="0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9B098D81-2616-D642-860F-C800C051CD0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589" y="-6348"/>
            <a:ext cx="1614112" cy="138598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6323290-D310-3342-801B-0B06B85F23DD}"/>
              </a:ext>
            </a:extLst>
          </p:cNvPr>
          <p:cNvSpPr/>
          <p:nvPr/>
        </p:nvSpPr>
        <p:spPr>
          <a:xfrm>
            <a:off x="6340245" y="4544575"/>
            <a:ext cx="57335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spc="215" dirty="0">
                <a:solidFill>
                  <a:srgbClr val="2EBCE1"/>
                </a:solidFill>
                <a:latin typeface="Museo Sans 500" panose="02000000000000000000" pitchFamily="2" charset="77"/>
                <a:cs typeface="Arial"/>
              </a:rPr>
              <a:t>System integrator perspective</a:t>
            </a:r>
            <a:endParaRPr lang="en-US" sz="300" dirty="0">
              <a:latin typeface="Museo Sans 500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508946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DBF752-E1B6-9848-B600-E0F40A0A3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EE0B01-7608-EB4F-8718-77448A91C45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TZ" sz="8000" b="1" dirty="0">
                <a:solidFill>
                  <a:srgbClr val="2EBCE1"/>
                </a:solidFill>
                <a:latin typeface="Arial"/>
                <a:cs typeface="Arial"/>
              </a:rPr>
              <a:t>Panel discussion with system integrators</a:t>
            </a:r>
          </a:p>
          <a:p>
            <a:endParaRPr lang="en-TZ" dirty="0"/>
          </a:p>
        </p:txBody>
      </p:sp>
    </p:spTree>
    <p:extLst>
      <p:ext uri="{BB962C8B-B14F-4D97-AF65-F5344CB8AC3E}">
        <p14:creationId xmlns:p14="http://schemas.microsoft.com/office/powerpoint/2010/main" val="3457579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8953" y="390858"/>
            <a:ext cx="11854814" cy="6473826"/>
          </a:xfrm>
          <a:custGeom>
            <a:avLst/>
            <a:gdLst/>
            <a:ahLst/>
            <a:cxnLst/>
            <a:rect l="l" t="t" r="r" b="b"/>
            <a:pathLst>
              <a:path w="11854815" h="6473825">
                <a:moveTo>
                  <a:pt x="11854484" y="6473291"/>
                </a:moveTo>
                <a:lnTo>
                  <a:pt x="0" y="6473291"/>
                </a:lnTo>
                <a:lnTo>
                  <a:pt x="0" y="0"/>
                </a:lnTo>
                <a:lnTo>
                  <a:pt x="11854484" y="0"/>
                </a:lnTo>
                <a:lnTo>
                  <a:pt x="11854484" y="6473291"/>
                </a:lnTo>
                <a:close/>
              </a:path>
            </a:pathLst>
          </a:custGeom>
          <a:solidFill>
            <a:srgbClr val="F6F6F6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699" dirty="0"/>
          </a:p>
        </p:txBody>
      </p:sp>
      <p:pic>
        <p:nvPicPr>
          <p:cNvPr id="68" name="Imagem 67">
            <a:extLst>
              <a:ext uri="{FF2B5EF4-FFF2-40B4-BE49-F238E27FC236}">
                <a16:creationId xmlns:a16="http://schemas.microsoft.com/office/drawing/2014/main" id="{E07DE458-B2DC-49B3-97CE-3E80A76A12F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483384">
            <a:off x="628874" y="1205819"/>
            <a:ext cx="5366043" cy="5713746"/>
          </a:xfrm>
          <a:prstGeom prst="rect">
            <a:avLst/>
          </a:prstGeom>
        </p:spPr>
      </p:pic>
      <p:sp>
        <p:nvSpPr>
          <p:cNvPr id="70" name="Oval 69">
            <a:extLst>
              <a:ext uri="{FF2B5EF4-FFF2-40B4-BE49-F238E27FC236}">
                <a16:creationId xmlns:a16="http://schemas.microsoft.com/office/drawing/2014/main" id="{D81C5971-00D8-4022-AF23-B70D27EB449C}"/>
              </a:ext>
            </a:extLst>
          </p:cNvPr>
          <p:cNvSpPr/>
          <p:nvPr/>
        </p:nvSpPr>
        <p:spPr>
          <a:xfrm>
            <a:off x="3282951" y="1605910"/>
            <a:ext cx="552450" cy="368940"/>
          </a:xfrm>
          <a:prstGeom prst="ellipse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812E24B-0DEF-4472-8918-A82DAED5BA35}"/>
              </a:ext>
            </a:extLst>
          </p:cNvPr>
          <p:cNvSpPr/>
          <p:nvPr/>
        </p:nvSpPr>
        <p:spPr>
          <a:xfrm>
            <a:off x="5858634" y="3927375"/>
            <a:ext cx="247650" cy="222674"/>
          </a:xfrm>
          <a:prstGeom prst="ellipse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 idx="4294967295"/>
          </p:nvPr>
        </p:nvSpPr>
        <p:spPr>
          <a:xfrm>
            <a:off x="3968751" y="2176969"/>
            <a:ext cx="8235950" cy="2110514"/>
          </a:xfrm>
          <a:prstGeom prst="rect">
            <a:avLst/>
          </a:prstGeom>
        </p:spPr>
        <p:txBody>
          <a:bodyPr vert="horz" wrap="square" lIns="0" tIns="13335" rIns="0" bIns="0" rtlCol="0" anchor="ctr">
            <a:spAutoFit/>
          </a:bodyPr>
          <a:lstStyle/>
          <a:p>
            <a:pPr marL="12700">
              <a:lnSpc>
                <a:spcPts val="8746"/>
              </a:lnSpc>
              <a:spcBef>
                <a:spcPts val="106"/>
              </a:spcBef>
            </a:pPr>
            <a:r>
              <a:rPr lang="en-US" sz="4400" spc="-55" dirty="0">
                <a:solidFill>
                  <a:srgbClr val="2B3180"/>
                </a:solidFill>
                <a:latin typeface="Museo Sans 500"/>
                <a:cs typeface="Arial"/>
              </a:rPr>
              <a:t>Supporting evidence based advocacy</a:t>
            </a:r>
            <a:endParaRPr lang="en-US" sz="3200" dirty="0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9B098D81-2616-D642-860F-C800C051CD0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589" y="-6348"/>
            <a:ext cx="1614112" cy="138598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22E888D-22E4-444E-AFE9-AB2C86FF064F}"/>
              </a:ext>
            </a:extLst>
          </p:cNvPr>
          <p:cNvSpPr/>
          <p:nvPr/>
        </p:nvSpPr>
        <p:spPr>
          <a:xfrm>
            <a:off x="6340245" y="4544575"/>
            <a:ext cx="57335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spc="215" dirty="0">
                <a:solidFill>
                  <a:srgbClr val="2EBCE1"/>
                </a:solidFill>
                <a:latin typeface="Museo Sans 500" panose="02000000000000000000" pitchFamily="2" charset="77"/>
                <a:cs typeface="Arial"/>
              </a:rPr>
              <a:t>The industry position paper </a:t>
            </a:r>
            <a:endParaRPr lang="en-US" sz="300" dirty="0">
              <a:latin typeface="Museo Sans 500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26241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C13D996-8AFD-EF4E-875C-A9AF7BBF27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Z" dirty="0"/>
              <a:t>Why the industry position paper 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0087DF2-199C-E94A-83A2-FDC8F0000186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1663829844"/>
              </p:ext>
            </p:extLst>
          </p:nvPr>
        </p:nvGraphicFramePr>
        <p:xfrm>
          <a:off x="615950" y="1365250"/>
          <a:ext cx="109728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8D356D-E517-3A41-9E3B-FCCF7BE53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845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8953" y="390858"/>
            <a:ext cx="11854814" cy="6473826"/>
          </a:xfrm>
          <a:custGeom>
            <a:avLst/>
            <a:gdLst/>
            <a:ahLst/>
            <a:cxnLst/>
            <a:rect l="l" t="t" r="r" b="b"/>
            <a:pathLst>
              <a:path w="11854815" h="6473825">
                <a:moveTo>
                  <a:pt x="11854484" y="6473291"/>
                </a:moveTo>
                <a:lnTo>
                  <a:pt x="0" y="6473291"/>
                </a:lnTo>
                <a:lnTo>
                  <a:pt x="0" y="0"/>
                </a:lnTo>
                <a:lnTo>
                  <a:pt x="11854484" y="0"/>
                </a:lnTo>
                <a:lnTo>
                  <a:pt x="11854484" y="6473291"/>
                </a:lnTo>
                <a:close/>
              </a:path>
            </a:pathLst>
          </a:custGeom>
          <a:solidFill>
            <a:srgbClr val="F6F6F6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699" dirty="0"/>
          </a:p>
        </p:txBody>
      </p:sp>
      <p:pic>
        <p:nvPicPr>
          <p:cNvPr id="68" name="Imagem 67">
            <a:extLst>
              <a:ext uri="{FF2B5EF4-FFF2-40B4-BE49-F238E27FC236}">
                <a16:creationId xmlns:a16="http://schemas.microsoft.com/office/drawing/2014/main" id="{E07DE458-B2DC-49B3-97CE-3E80A76A12F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483384">
            <a:off x="628874" y="1205819"/>
            <a:ext cx="5366043" cy="5713746"/>
          </a:xfrm>
          <a:prstGeom prst="rect">
            <a:avLst/>
          </a:prstGeom>
        </p:spPr>
      </p:pic>
      <p:sp>
        <p:nvSpPr>
          <p:cNvPr id="70" name="Oval 69">
            <a:extLst>
              <a:ext uri="{FF2B5EF4-FFF2-40B4-BE49-F238E27FC236}">
                <a16:creationId xmlns:a16="http://schemas.microsoft.com/office/drawing/2014/main" id="{D81C5971-00D8-4022-AF23-B70D27EB449C}"/>
              </a:ext>
            </a:extLst>
          </p:cNvPr>
          <p:cNvSpPr/>
          <p:nvPr/>
        </p:nvSpPr>
        <p:spPr>
          <a:xfrm>
            <a:off x="3282951" y="1605910"/>
            <a:ext cx="552450" cy="368940"/>
          </a:xfrm>
          <a:prstGeom prst="ellipse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812E24B-0DEF-4472-8918-A82DAED5BA35}"/>
              </a:ext>
            </a:extLst>
          </p:cNvPr>
          <p:cNvSpPr/>
          <p:nvPr/>
        </p:nvSpPr>
        <p:spPr>
          <a:xfrm>
            <a:off x="5858634" y="3927375"/>
            <a:ext cx="247650" cy="222674"/>
          </a:xfrm>
          <a:prstGeom prst="ellipse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 idx="4294967295"/>
          </p:nvPr>
        </p:nvSpPr>
        <p:spPr>
          <a:xfrm>
            <a:off x="3968751" y="2735680"/>
            <a:ext cx="8235950" cy="993092"/>
          </a:xfrm>
          <a:prstGeom prst="rect">
            <a:avLst/>
          </a:prstGeom>
        </p:spPr>
        <p:txBody>
          <a:bodyPr vert="horz" wrap="square" lIns="0" tIns="13335" rIns="0" bIns="0" rtlCol="0" anchor="ctr">
            <a:spAutoFit/>
          </a:bodyPr>
          <a:lstStyle/>
          <a:p>
            <a:pPr marL="12700">
              <a:lnSpc>
                <a:spcPts val="8746"/>
              </a:lnSpc>
              <a:spcBef>
                <a:spcPts val="106"/>
              </a:spcBef>
            </a:pPr>
            <a:r>
              <a:rPr lang="en-US" sz="4400" spc="-55" dirty="0">
                <a:solidFill>
                  <a:srgbClr val="2B3180"/>
                </a:solidFill>
                <a:latin typeface="Museo Sans 500"/>
                <a:cs typeface="Arial"/>
              </a:rPr>
              <a:t>Challenges faced by MFIs  </a:t>
            </a:r>
            <a:endParaRPr lang="en-US" sz="3200" dirty="0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9B098D81-2616-D642-860F-C800C051CD0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589" y="-6348"/>
            <a:ext cx="1614112" cy="138598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6323290-D310-3342-801B-0B06B85F23DD}"/>
              </a:ext>
            </a:extLst>
          </p:cNvPr>
          <p:cNvSpPr/>
          <p:nvPr/>
        </p:nvSpPr>
        <p:spPr>
          <a:xfrm>
            <a:off x="5830570" y="3870593"/>
            <a:ext cx="61391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spc="215" dirty="0">
                <a:solidFill>
                  <a:srgbClr val="2EBCE1"/>
                </a:solidFill>
                <a:latin typeface="Museo Sans 500" panose="02000000000000000000" pitchFamily="2" charset="77"/>
                <a:cs typeface="Arial"/>
              </a:rPr>
              <a:t>Institutional capacity, regulatory and technology limitations  </a:t>
            </a:r>
            <a:endParaRPr lang="en-US" sz="300" dirty="0">
              <a:latin typeface="Museo Sans 500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7344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4A32B80-236C-0843-9B31-40144BB569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latin typeface="Museo Sans 500" panose="02000000000000000000" pitchFamily="2" charset="77"/>
              </a:rPr>
              <a:t>Weak institutional position  to drive digitization agenda </a:t>
            </a:r>
          </a:p>
          <a:p>
            <a:endParaRPr lang="en-T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32F1E-5E10-A748-9C87-F3BA035A1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Text Box 10">
            <a:extLst>
              <a:ext uri="{FF2B5EF4-FFF2-40B4-BE49-F238E27FC236}">
                <a16:creationId xmlns:a16="http://schemas.microsoft.com/office/drawing/2014/main" id="{68F69BF2-FF7B-3B42-B795-815989C42E6D}"/>
              </a:ext>
            </a:extLst>
          </p:cNvPr>
          <p:cNvSpPr txBox="1">
            <a:spLocks noGrp="1" noChangeArrowheads="1"/>
          </p:cNvSpPr>
          <p:nvPr>
            <p:ph sz="quarter" idx="10"/>
            <p:custDataLst>
              <p:tags r:id="rId1"/>
            </p:custDataLst>
          </p:nvPr>
        </p:nvSpPr>
        <p:spPr bwMode="auto">
          <a:xfrm>
            <a:off x="615949" y="1365250"/>
            <a:ext cx="4114802" cy="1828800"/>
          </a:xfrm>
          <a:prstGeom prst="rect">
            <a:avLst/>
          </a:prstGeom>
          <a:solidFill>
            <a:srgbClr val="00A1DE"/>
          </a:solidFill>
          <a:ln w="12700" algn="ctr">
            <a:noFill/>
            <a:miter lim="800000"/>
            <a:headEnd/>
            <a:tailEnd type="none" w="sm" len="med"/>
          </a:ln>
        </p:spPr>
        <p:txBody>
          <a:bodyPr lIns="36000" tIns="36000" rIns="36000" bIns="36000" anchor="ctr" anchorCtr="1">
            <a:normAutofit/>
          </a:bodyPr>
          <a:lstStyle/>
          <a:p>
            <a:pPr algn="ctr" defTabSz="957263"/>
            <a:r>
              <a:rPr lang="en-US" sz="3200" b="1" dirty="0">
                <a:solidFill>
                  <a:schemeClr val="bg1"/>
                </a:solidFill>
                <a:latin typeface="Museo Sans 500" panose="02000000000000000000" pitchFamily="2" charset="77"/>
              </a:rPr>
              <a:t>Governance structure</a:t>
            </a:r>
          </a:p>
        </p:txBody>
      </p:sp>
      <p:sp>
        <p:nvSpPr>
          <p:cNvPr id="6" name="Text Box 10">
            <a:extLst>
              <a:ext uri="{FF2B5EF4-FFF2-40B4-BE49-F238E27FC236}">
                <a16:creationId xmlns:a16="http://schemas.microsoft.com/office/drawing/2014/main" id="{B2ADDCB2-66FA-D04B-BA33-84F95C0ECD7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15949" y="3768395"/>
            <a:ext cx="4114802" cy="1828800"/>
          </a:xfrm>
          <a:prstGeom prst="rect">
            <a:avLst/>
          </a:prstGeom>
          <a:solidFill>
            <a:srgbClr val="00A1DE"/>
          </a:solidFill>
          <a:ln w="12700" algn="ctr">
            <a:noFill/>
            <a:miter lim="800000"/>
            <a:headEnd/>
            <a:tailEnd type="none" w="sm" len="med"/>
          </a:ln>
        </p:spPr>
        <p:txBody>
          <a:bodyPr vert="horz" lIns="36000" tIns="36000" rIns="36000" bIns="36000" rtlCol="0" anchor="ctr" anchorCtr="1">
            <a:normAutofit/>
          </a:bodyPr>
          <a:lstStyle>
            <a:lvl1pPr marL="0">
              <a:defRPr sz="2000">
                <a:latin typeface="Arial" charset="0"/>
                <a:ea typeface="Arial" charset="0"/>
                <a:cs typeface="Arial" charset="0"/>
              </a:defRPr>
            </a:lvl1pPr>
            <a:lvl2pPr marL="457215">
              <a:defRPr>
                <a:latin typeface="Arial" charset="0"/>
                <a:ea typeface="Arial" charset="0"/>
                <a:cs typeface="Arial" charset="0"/>
              </a:defRPr>
            </a:lvl2pPr>
            <a:lvl3pPr marL="914430">
              <a:defRPr>
                <a:latin typeface="Arial" charset="0"/>
                <a:ea typeface="Arial" charset="0"/>
                <a:cs typeface="Arial" charset="0"/>
              </a:defRPr>
            </a:lvl3pPr>
            <a:lvl4pPr marL="1371645">
              <a:defRPr>
                <a:latin typeface="Arial" charset="0"/>
                <a:ea typeface="Arial" charset="0"/>
                <a:cs typeface="Arial" charset="0"/>
              </a:defRPr>
            </a:lvl4pPr>
            <a:lvl5pPr marL="1828861">
              <a:defRPr>
                <a:latin typeface="Arial" charset="0"/>
                <a:ea typeface="Arial" charset="0"/>
                <a:cs typeface="Arial" charset="0"/>
              </a:defRPr>
            </a:lvl5pPr>
            <a:lvl6pPr marL="2286076">
              <a:defRPr>
                <a:latin typeface="+mn-lt"/>
                <a:ea typeface="+mn-ea"/>
                <a:cs typeface="+mn-cs"/>
              </a:defRPr>
            </a:lvl6pPr>
            <a:lvl7pPr marL="2743290">
              <a:defRPr>
                <a:latin typeface="+mn-lt"/>
                <a:ea typeface="+mn-ea"/>
                <a:cs typeface="+mn-cs"/>
              </a:defRPr>
            </a:lvl7pPr>
            <a:lvl8pPr marL="3200505">
              <a:defRPr>
                <a:latin typeface="+mn-lt"/>
                <a:ea typeface="+mn-ea"/>
                <a:cs typeface="+mn-cs"/>
              </a:defRPr>
            </a:lvl8pPr>
            <a:lvl9pPr marL="3657720">
              <a:defRPr>
                <a:latin typeface="+mn-lt"/>
                <a:ea typeface="+mn-ea"/>
                <a:cs typeface="+mn-cs"/>
              </a:defRPr>
            </a:lvl9pPr>
          </a:lstStyle>
          <a:p>
            <a:pPr algn="ctr" defTabSz="957263"/>
            <a:r>
              <a:rPr lang="en-US" sz="3200" b="1" dirty="0">
                <a:solidFill>
                  <a:schemeClr val="bg1"/>
                </a:solidFill>
                <a:latin typeface="Museo Sans 500" panose="02000000000000000000" pitchFamily="2" charset="77"/>
              </a:rPr>
              <a:t>Portfolio quality </a:t>
            </a:r>
          </a:p>
        </p:txBody>
      </p:sp>
      <p:sp>
        <p:nvSpPr>
          <p:cNvPr id="7" name="Text Box 10">
            <a:extLst>
              <a:ext uri="{FF2B5EF4-FFF2-40B4-BE49-F238E27FC236}">
                <a16:creationId xmlns:a16="http://schemas.microsoft.com/office/drawing/2014/main" id="{DFFE3901-D641-F243-9AEC-0328B02CE407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102350" y="1365250"/>
            <a:ext cx="4114802" cy="1828800"/>
          </a:xfrm>
          <a:prstGeom prst="rect">
            <a:avLst/>
          </a:prstGeom>
          <a:solidFill>
            <a:srgbClr val="00A1DE"/>
          </a:solidFill>
          <a:ln w="12700" algn="ctr">
            <a:noFill/>
            <a:miter lim="800000"/>
            <a:headEnd/>
            <a:tailEnd type="none" w="sm" len="med"/>
          </a:ln>
        </p:spPr>
        <p:txBody>
          <a:bodyPr vert="horz" lIns="36000" tIns="36000" rIns="36000" bIns="36000" rtlCol="0" anchor="ctr" anchorCtr="1">
            <a:normAutofit/>
          </a:bodyPr>
          <a:lstStyle>
            <a:lvl1pPr marL="0">
              <a:defRPr sz="2000">
                <a:latin typeface="Arial" charset="0"/>
                <a:ea typeface="Arial" charset="0"/>
                <a:cs typeface="Arial" charset="0"/>
              </a:defRPr>
            </a:lvl1pPr>
            <a:lvl2pPr marL="457215">
              <a:defRPr>
                <a:latin typeface="Arial" charset="0"/>
                <a:ea typeface="Arial" charset="0"/>
                <a:cs typeface="Arial" charset="0"/>
              </a:defRPr>
            </a:lvl2pPr>
            <a:lvl3pPr marL="914430">
              <a:defRPr>
                <a:latin typeface="Arial" charset="0"/>
                <a:ea typeface="Arial" charset="0"/>
                <a:cs typeface="Arial" charset="0"/>
              </a:defRPr>
            </a:lvl3pPr>
            <a:lvl4pPr marL="1371645">
              <a:defRPr>
                <a:latin typeface="Arial" charset="0"/>
                <a:ea typeface="Arial" charset="0"/>
                <a:cs typeface="Arial" charset="0"/>
              </a:defRPr>
            </a:lvl4pPr>
            <a:lvl5pPr marL="1828861">
              <a:defRPr>
                <a:latin typeface="Arial" charset="0"/>
                <a:ea typeface="Arial" charset="0"/>
                <a:cs typeface="Arial" charset="0"/>
              </a:defRPr>
            </a:lvl5pPr>
            <a:lvl6pPr marL="2286076">
              <a:defRPr>
                <a:latin typeface="+mn-lt"/>
                <a:ea typeface="+mn-ea"/>
                <a:cs typeface="+mn-cs"/>
              </a:defRPr>
            </a:lvl6pPr>
            <a:lvl7pPr marL="2743290">
              <a:defRPr>
                <a:latin typeface="+mn-lt"/>
                <a:ea typeface="+mn-ea"/>
                <a:cs typeface="+mn-cs"/>
              </a:defRPr>
            </a:lvl7pPr>
            <a:lvl8pPr marL="3200505">
              <a:defRPr>
                <a:latin typeface="+mn-lt"/>
                <a:ea typeface="+mn-ea"/>
                <a:cs typeface="+mn-cs"/>
              </a:defRPr>
            </a:lvl8pPr>
            <a:lvl9pPr marL="3657720">
              <a:defRPr>
                <a:latin typeface="+mn-lt"/>
                <a:ea typeface="+mn-ea"/>
                <a:cs typeface="+mn-cs"/>
              </a:defRPr>
            </a:lvl9pPr>
          </a:lstStyle>
          <a:p>
            <a:pPr algn="ctr" defTabSz="957263"/>
            <a:r>
              <a:rPr lang="en-US" sz="3200" b="1" kern="0" dirty="0">
                <a:solidFill>
                  <a:schemeClr val="bg1"/>
                </a:solidFill>
                <a:latin typeface="Museo Sans 500" panose="02000000000000000000" pitchFamily="2" charset="77"/>
              </a:rPr>
              <a:t>Staff turnover, skills &amp; integrity</a:t>
            </a:r>
          </a:p>
        </p:txBody>
      </p:sp>
      <p:sp>
        <p:nvSpPr>
          <p:cNvPr id="9" name="Text Box 10">
            <a:extLst>
              <a:ext uri="{FF2B5EF4-FFF2-40B4-BE49-F238E27FC236}">
                <a16:creationId xmlns:a16="http://schemas.microsoft.com/office/drawing/2014/main" id="{8788CE5D-AA70-C942-9763-0E598C5F7F9F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116583" y="3768396"/>
            <a:ext cx="4114802" cy="1828799"/>
          </a:xfrm>
          <a:prstGeom prst="rect">
            <a:avLst/>
          </a:prstGeom>
          <a:solidFill>
            <a:srgbClr val="00A1DE"/>
          </a:solidFill>
          <a:ln w="12700" algn="ctr">
            <a:noFill/>
            <a:miter lim="800000"/>
            <a:headEnd/>
            <a:tailEnd type="none" w="sm" len="med"/>
          </a:ln>
        </p:spPr>
        <p:txBody>
          <a:bodyPr vert="horz" lIns="36000" tIns="36000" rIns="36000" bIns="36000" rtlCol="0" anchor="ctr" anchorCtr="1">
            <a:normAutofit/>
          </a:bodyPr>
          <a:lstStyle>
            <a:lvl1pPr marL="0">
              <a:defRPr sz="2000">
                <a:latin typeface="Arial" charset="0"/>
                <a:ea typeface="Arial" charset="0"/>
                <a:cs typeface="Arial" charset="0"/>
              </a:defRPr>
            </a:lvl1pPr>
            <a:lvl2pPr marL="457215">
              <a:defRPr>
                <a:latin typeface="Arial" charset="0"/>
                <a:ea typeface="Arial" charset="0"/>
                <a:cs typeface="Arial" charset="0"/>
              </a:defRPr>
            </a:lvl2pPr>
            <a:lvl3pPr marL="914430">
              <a:defRPr>
                <a:latin typeface="Arial" charset="0"/>
                <a:ea typeface="Arial" charset="0"/>
                <a:cs typeface="Arial" charset="0"/>
              </a:defRPr>
            </a:lvl3pPr>
            <a:lvl4pPr marL="1371645">
              <a:defRPr>
                <a:latin typeface="Arial" charset="0"/>
                <a:ea typeface="Arial" charset="0"/>
                <a:cs typeface="Arial" charset="0"/>
              </a:defRPr>
            </a:lvl4pPr>
            <a:lvl5pPr marL="1828861">
              <a:defRPr>
                <a:latin typeface="Arial" charset="0"/>
                <a:ea typeface="Arial" charset="0"/>
                <a:cs typeface="Arial" charset="0"/>
              </a:defRPr>
            </a:lvl5pPr>
            <a:lvl6pPr marL="2286076">
              <a:defRPr>
                <a:latin typeface="+mn-lt"/>
                <a:ea typeface="+mn-ea"/>
                <a:cs typeface="+mn-cs"/>
              </a:defRPr>
            </a:lvl6pPr>
            <a:lvl7pPr marL="2743290">
              <a:defRPr>
                <a:latin typeface="+mn-lt"/>
                <a:ea typeface="+mn-ea"/>
                <a:cs typeface="+mn-cs"/>
              </a:defRPr>
            </a:lvl7pPr>
            <a:lvl8pPr marL="3200505">
              <a:defRPr>
                <a:latin typeface="+mn-lt"/>
                <a:ea typeface="+mn-ea"/>
                <a:cs typeface="+mn-cs"/>
              </a:defRPr>
            </a:lvl8pPr>
            <a:lvl9pPr marL="3657720">
              <a:defRPr>
                <a:latin typeface="+mn-lt"/>
                <a:ea typeface="+mn-ea"/>
                <a:cs typeface="+mn-cs"/>
              </a:defRPr>
            </a:lvl9pPr>
          </a:lstStyle>
          <a:p>
            <a:pPr algn="ctr" defTabSz="957263"/>
            <a:r>
              <a:rPr lang="en-US" sz="3200" b="1" dirty="0">
                <a:solidFill>
                  <a:schemeClr val="bg1"/>
                </a:solidFill>
                <a:latin typeface="Museo Sans 500" panose="02000000000000000000" pitchFamily="2" charset="77"/>
              </a:rPr>
              <a:t>Funding costs </a:t>
            </a:r>
          </a:p>
        </p:txBody>
      </p:sp>
    </p:spTree>
    <p:extLst>
      <p:ext uri="{BB962C8B-B14F-4D97-AF65-F5344CB8AC3E}">
        <p14:creationId xmlns:p14="http://schemas.microsoft.com/office/powerpoint/2010/main" val="3346481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5DA9533-547B-A343-9995-B47D7024FF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>
                <a:latin typeface="Museo Sans 500" panose="02000000000000000000" pitchFamily="2" charset="77"/>
              </a:rPr>
              <a:t>Regulatory limitations are impeding the growth of MFIs </a:t>
            </a:r>
          </a:p>
          <a:p>
            <a:endParaRPr lang="en-T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880E7-E69E-A649-A4A9-460A668E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Text Box 10">
            <a:extLst>
              <a:ext uri="{FF2B5EF4-FFF2-40B4-BE49-F238E27FC236}">
                <a16:creationId xmlns:a16="http://schemas.microsoft.com/office/drawing/2014/main" id="{95513BE1-0ECC-B644-A50C-E3B137010177}"/>
              </a:ext>
            </a:extLst>
          </p:cNvPr>
          <p:cNvSpPr txBox="1">
            <a:spLocks noGrp="1" noChangeArrowheads="1"/>
          </p:cNvSpPr>
          <p:nvPr>
            <p:ph sz="quarter" idx="10"/>
            <p:custDataLst>
              <p:tags r:id="rId1"/>
            </p:custDataLst>
          </p:nvPr>
        </p:nvSpPr>
        <p:spPr bwMode="auto">
          <a:xfrm>
            <a:off x="615949" y="1365250"/>
            <a:ext cx="3810002" cy="1828800"/>
          </a:xfrm>
          <a:prstGeom prst="rect">
            <a:avLst/>
          </a:prstGeom>
          <a:solidFill>
            <a:srgbClr val="00A1DE"/>
          </a:solidFill>
          <a:ln w="12700" algn="ctr">
            <a:noFill/>
            <a:miter lim="800000"/>
            <a:headEnd/>
            <a:tailEnd type="none" w="sm" len="med"/>
          </a:ln>
        </p:spPr>
        <p:txBody>
          <a:bodyPr lIns="36000" tIns="36000" rIns="36000" bIns="36000" anchor="ctr" anchorCtr="1">
            <a:normAutofit/>
          </a:bodyPr>
          <a:lstStyle/>
          <a:p>
            <a:pPr algn="ctr" defTabSz="957263"/>
            <a:r>
              <a:rPr lang="en-US" sz="3200" b="1" dirty="0">
                <a:solidFill>
                  <a:schemeClr val="bg1"/>
                </a:solidFill>
                <a:latin typeface="Museo Sans 500" panose="02000000000000000000" pitchFamily="2" charset="77"/>
              </a:rPr>
              <a:t>Interest rate cap </a:t>
            </a:r>
          </a:p>
        </p:txBody>
      </p:sp>
      <p:sp>
        <p:nvSpPr>
          <p:cNvPr id="7" name="Text Box 10">
            <a:extLst>
              <a:ext uri="{FF2B5EF4-FFF2-40B4-BE49-F238E27FC236}">
                <a16:creationId xmlns:a16="http://schemas.microsoft.com/office/drawing/2014/main" id="{09C7F9E8-1F39-A342-8E63-7C2ABCE24302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615949" y="4032250"/>
            <a:ext cx="3810002" cy="1828800"/>
          </a:xfrm>
          <a:prstGeom prst="rect">
            <a:avLst/>
          </a:prstGeom>
          <a:solidFill>
            <a:srgbClr val="00A1DE"/>
          </a:solidFill>
          <a:ln w="12700" algn="ctr">
            <a:noFill/>
            <a:miter lim="800000"/>
            <a:headEnd/>
            <a:tailEnd type="none" w="sm" len="med"/>
          </a:ln>
        </p:spPr>
        <p:txBody>
          <a:bodyPr vert="horz" lIns="36000" tIns="36000" rIns="36000" bIns="36000" rtlCol="0" anchor="ctr" anchorCtr="1">
            <a:normAutofit/>
          </a:bodyPr>
          <a:lstStyle>
            <a:lvl1pPr marL="0">
              <a:defRPr sz="2000">
                <a:latin typeface="Arial" charset="0"/>
                <a:ea typeface="Arial" charset="0"/>
                <a:cs typeface="Arial" charset="0"/>
              </a:defRPr>
            </a:lvl1pPr>
            <a:lvl2pPr marL="457215">
              <a:defRPr>
                <a:latin typeface="Arial" charset="0"/>
                <a:ea typeface="Arial" charset="0"/>
                <a:cs typeface="Arial" charset="0"/>
              </a:defRPr>
            </a:lvl2pPr>
            <a:lvl3pPr marL="914430">
              <a:defRPr>
                <a:latin typeface="Arial" charset="0"/>
                <a:ea typeface="Arial" charset="0"/>
                <a:cs typeface="Arial" charset="0"/>
              </a:defRPr>
            </a:lvl3pPr>
            <a:lvl4pPr marL="1371645">
              <a:defRPr>
                <a:latin typeface="Arial" charset="0"/>
                <a:ea typeface="Arial" charset="0"/>
                <a:cs typeface="Arial" charset="0"/>
              </a:defRPr>
            </a:lvl4pPr>
            <a:lvl5pPr marL="1828861">
              <a:defRPr>
                <a:latin typeface="Arial" charset="0"/>
                <a:ea typeface="Arial" charset="0"/>
                <a:cs typeface="Arial" charset="0"/>
              </a:defRPr>
            </a:lvl5pPr>
            <a:lvl6pPr marL="2286076">
              <a:defRPr>
                <a:latin typeface="+mn-lt"/>
                <a:ea typeface="+mn-ea"/>
                <a:cs typeface="+mn-cs"/>
              </a:defRPr>
            </a:lvl6pPr>
            <a:lvl7pPr marL="2743290">
              <a:defRPr>
                <a:latin typeface="+mn-lt"/>
                <a:ea typeface="+mn-ea"/>
                <a:cs typeface="+mn-cs"/>
              </a:defRPr>
            </a:lvl7pPr>
            <a:lvl8pPr marL="3200505">
              <a:defRPr>
                <a:latin typeface="+mn-lt"/>
                <a:ea typeface="+mn-ea"/>
                <a:cs typeface="+mn-cs"/>
              </a:defRPr>
            </a:lvl8pPr>
            <a:lvl9pPr marL="3657720">
              <a:defRPr>
                <a:latin typeface="+mn-lt"/>
                <a:ea typeface="+mn-ea"/>
                <a:cs typeface="+mn-cs"/>
              </a:defRPr>
            </a:lvl9pPr>
          </a:lstStyle>
          <a:p>
            <a:pPr algn="ctr" defTabSz="957263"/>
            <a:r>
              <a:rPr lang="en-US" sz="3200" b="1" dirty="0">
                <a:solidFill>
                  <a:schemeClr val="bg1"/>
                </a:solidFill>
                <a:latin typeface="Museo Sans 500" panose="02000000000000000000" pitchFamily="2" charset="77"/>
              </a:rPr>
              <a:t>Compliance cost</a:t>
            </a:r>
          </a:p>
        </p:txBody>
      </p:sp>
      <p:sp>
        <p:nvSpPr>
          <p:cNvPr id="9" name="Text Box 10">
            <a:extLst>
              <a:ext uri="{FF2B5EF4-FFF2-40B4-BE49-F238E27FC236}">
                <a16:creationId xmlns:a16="http://schemas.microsoft.com/office/drawing/2014/main" id="{CD3F91B0-9C2C-5944-B160-D3F53F813B58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168272" y="1365250"/>
            <a:ext cx="3810002" cy="1828800"/>
          </a:xfrm>
          <a:prstGeom prst="rect">
            <a:avLst/>
          </a:prstGeom>
          <a:solidFill>
            <a:srgbClr val="00A1DE"/>
          </a:solidFill>
          <a:ln w="12700" algn="ctr">
            <a:noFill/>
            <a:miter lim="800000"/>
            <a:headEnd/>
            <a:tailEnd type="none" w="sm" len="med"/>
          </a:ln>
        </p:spPr>
        <p:txBody>
          <a:bodyPr vert="horz" lIns="36000" tIns="36000" rIns="36000" bIns="36000" rtlCol="0" anchor="ctr" anchorCtr="1">
            <a:normAutofit/>
          </a:bodyPr>
          <a:lstStyle>
            <a:lvl1pPr marL="0">
              <a:defRPr sz="2000">
                <a:latin typeface="Arial" charset="0"/>
                <a:ea typeface="Arial" charset="0"/>
                <a:cs typeface="Arial" charset="0"/>
              </a:defRPr>
            </a:lvl1pPr>
            <a:lvl2pPr marL="457215">
              <a:defRPr>
                <a:latin typeface="Arial" charset="0"/>
                <a:ea typeface="Arial" charset="0"/>
                <a:cs typeface="Arial" charset="0"/>
              </a:defRPr>
            </a:lvl2pPr>
            <a:lvl3pPr marL="914430">
              <a:defRPr>
                <a:latin typeface="Arial" charset="0"/>
                <a:ea typeface="Arial" charset="0"/>
                <a:cs typeface="Arial" charset="0"/>
              </a:defRPr>
            </a:lvl3pPr>
            <a:lvl4pPr marL="1371645">
              <a:defRPr>
                <a:latin typeface="Arial" charset="0"/>
                <a:ea typeface="Arial" charset="0"/>
                <a:cs typeface="Arial" charset="0"/>
              </a:defRPr>
            </a:lvl4pPr>
            <a:lvl5pPr marL="1828861">
              <a:defRPr>
                <a:latin typeface="Arial" charset="0"/>
                <a:ea typeface="Arial" charset="0"/>
                <a:cs typeface="Arial" charset="0"/>
              </a:defRPr>
            </a:lvl5pPr>
            <a:lvl6pPr marL="2286076">
              <a:defRPr>
                <a:latin typeface="+mn-lt"/>
                <a:ea typeface="+mn-ea"/>
                <a:cs typeface="+mn-cs"/>
              </a:defRPr>
            </a:lvl6pPr>
            <a:lvl7pPr marL="2743290">
              <a:defRPr>
                <a:latin typeface="+mn-lt"/>
                <a:ea typeface="+mn-ea"/>
                <a:cs typeface="+mn-cs"/>
              </a:defRPr>
            </a:lvl7pPr>
            <a:lvl8pPr marL="3200505">
              <a:defRPr>
                <a:latin typeface="+mn-lt"/>
                <a:ea typeface="+mn-ea"/>
                <a:cs typeface="+mn-cs"/>
              </a:defRPr>
            </a:lvl8pPr>
            <a:lvl9pPr marL="3657720">
              <a:defRPr>
                <a:latin typeface="+mn-lt"/>
                <a:ea typeface="+mn-ea"/>
                <a:cs typeface="+mn-cs"/>
              </a:defRPr>
            </a:lvl9pPr>
          </a:lstStyle>
          <a:p>
            <a:pPr algn="ctr" defTabSz="957263"/>
            <a:r>
              <a:rPr lang="en-US" sz="3200" b="1" dirty="0">
                <a:solidFill>
                  <a:schemeClr val="bg1"/>
                </a:solidFill>
                <a:latin typeface="Museo Sans 500" panose="02000000000000000000" pitchFamily="2" charset="77"/>
              </a:rPr>
              <a:t>MFIs are not a part of payment system </a:t>
            </a:r>
          </a:p>
        </p:txBody>
      </p:sp>
      <p:sp>
        <p:nvSpPr>
          <p:cNvPr id="10" name="Text Box 10">
            <a:extLst>
              <a:ext uri="{FF2B5EF4-FFF2-40B4-BE49-F238E27FC236}">
                <a16:creationId xmlns:a16="http://schemas.microsoft.com/office/drawing/2014/main" id="{883D1F21-F02E-E14D-809D-936868217818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199377" y="4032250"/>
            <a:ext cx="3810002" cy="1828800"/>
          </a:xfrm>
          <a:prstGeom prst="rect">
            <a:avLst/>
          </a:prstGeom>
          <a:solidFill>
            <a:srgbClr val="00A1DE"/>
          </a:solidFill>
          <a:ln w="12700" algn="ctr">
            <a:noFill/>
            <a:miter lim="800000"/>
            <a:headEnd/>
            <a:tailEnd type="none" w="sm" len="med"/>
          </a:ln>
        </p:spPr>
        <p:txBody>
          <a:bodyPr vert="horz" lIns="36000" tIns="36000" rIns="36000" bIns="36000" rtlCol="0" anchor="ctr" anchorCtr="1">
            <a:normAutofit/>
          </a:bodyPr>
          <a:lstStyle>
            <a:lvl1pPr marL="0">
              <a:defRPr sz="2000">
                <a:latin typeface="Arial" charset="0"/>
                <a:ea typeface="Arial" charset="0"/>
                <a:cs typeface="Arial" charset="0"/>
              </a:defRPr>
            </a:lvl1pPr>
            <a:lvl2pPr marL="457215">
              <a:defRPr>
                <a:latin typeface="Arial" charset="0"/>
                <a:ea typeface="Arial" charset="0"/>
                <a:cs typeface="Arial" charset="0"/>
              </a:defRPr>
            </a:lvl2pPr>
            <a:lvl3pPr marL="914430">
              <a:defRPr>
                <a:latin typeface="Arial" charset="0"/>
                <a:ea typeface="Arial" charset="0"/>
                <a:cs typeface="Arial" charset="0"/>
              </a:defRPr>
            </a:lvl3pPr>
            <a:lvl4pPr marL="1371645">
              <a:defRPr>
                <a:latin typeface="Arial" charset="0"/>
                <a:ea typeface="Arial" charset="0"/>
                <a:cs typeface="Arial" charset="0"/>
              </a:defRPr>
            </a:lvl4pPr>
            <a:lvl5pPr marL="1828861">
              <a:defRPr>
                <a:latin typeface="Arial" charset="0"/>
                <a:ea typeface="Arial" charset="0"/>
                <a:cs typeface="Arial" charset="0"/>
              </a:defRPr>
            </a:lvl5pPr>
            <a:lvl6pPr marL="2286076">
              <a:defRPr>
                <a:latin typeface="+mn-lt"/>
                <a:ea typeface="+mn-ea"/>
                <a:cs typeface="+mn-cs"/>
              </a:defRPr>
            </a:lvl6pPr>
            <a:lvl7pPr marL="2743290">
              <a:defRPr>
                <a:latin typeface="+mn-lt"/>
                <a:ea typeface="+mn-ea"/>
                <a:cs typeface="+mn-cs"/>
              </a:defRPr>
            </a:lvl7pPr>
            <a:lvl8pPr marL="3200505">
              <a:defRPr>
                <a:latin typeface="+mn-lt"/>
                <a:ea typeface="+mn-ea"/>
                <a:cs typeface="+mn-cs"/>
              </a:defRPr>
            </a:lvl8pPr>
            <a:lvl9pPr marL="3657720">
              <a:defRPr>
                <a:latin typeface="+mn-lt"/>
                <a:ea typeface="+mn-ea"/>
                <a:cs typeface="+mn-cs"/>
              </a:defRPr>
            </a:lvl9pPr>
          </a:lstStyle>
          <a:p>
            <a:pPr algn="ctr" defTabSz="957263"/>
            <a:r>
              <a:rPr lang="en-US" sz="3200" b="1" dirty="0">
                <a:solidFill>
                  <a:schemeClr val="bg1"/>
                </a:solidFill>
                <a:latin typeface="Museo Sans 500" panose="02000000000000000000" pitchFamily="2" charset="77"/>
              </a:rPr>
              <a:t>Innovation approval processes </a:t>
            </a:r>
          </a:p>
        </p:txBody>
      </p:sp>
    </p:spTree>
    <p:extLst>
      <p:ext uri="{BB962C8B-B14F-4D97-AF65-F5344CB8AC3E}">
        <p14:creationId xmlns:p14="http://schemas.microsoft.com/office/powerpoint/2010/main" val="4275103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717DFC-983A-CB41-9C4A-044CB1547A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Museo Sans 500" panose="02000000000000000000" pitchFamily="2" charset="77"/>
              </a:rPr>
              <a:t>Technology constraints further limit their growth</a:t>
            </a:r>
          </a:p>
          <a:p>
            <a:endParaRPr lang="en-TZ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E631BA-2916-EB4D-BA37-D8E97E471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 Box 10">
            <a:extLst>
              <a:ext uri="{FF2B5EF4-FFF2-40B4-BE49-F238E27FC236}">
                <a16:creationId xmlns:a16="http://schemas.microsoft.com/office/drawing/2014/main" id="{C985B77E-CEBC-684A-85B3-F8C8C1C5B9E5}"/>
              </a:ext>
            </a:extLst>
          </p:cNvPr>
          <p:cNvSpPr txBox="1">
            <a:spLocks noGrp="1" noChangeArrowheads="1"/>
          </p:cNvSpPr>
          <p:nvPr>
            <p:ph sz="quarter" idx="10"/>
            <p:custDataLst>
              <p:tags r:id="rId1"/>
            </p:custDataLst>
          </p:nvPr>
        </p:nvSpPr>
        <p:spPr bwMode="auto">
          <a:xfrm>
            <a:off x="615949" y="1365250"/>
            <a:ext cx="4267202" cy="2057400"/>
          </a:xfrm>
          <a:prstGeom prst="rect">
            <a:avLst/>
          </a:prstGeom>
          <a:solidFill>
            <a:srgbClr val="00A1DE"/>
          </a:solidFill>
          <a:ln w="12700" algn="ctr">
            <a:noFill/>
            <a:miter lim="800000"/>
            <a:headEnd/>
            <a:tailEnd type="none" w="sm" len="med"/>
          </a:ln>
        </p:spPr>
        <p:txBody>
          <a:bodyPr lIns="36000" tIns="36000" rIns="36000" bIns="36000" anchor="ctr" anchorCtr="1">
            <a:normAutofit/>
          </a:bodyPr>
          <a:lstStyle/>
          <a:p>
            <a:pPr algn="ctr" defTabSz="957263"/>
            <a:r>
              <a:rPr lang="en-US" sz="3200" b="1" dirty="0">
                <a:solidFill>
                  <a:schemeClr val="bg1"/>
                </a:solidFill>
                <a:latin typeface="Museo Sans 500" panose="02000000000000000000" pitchFamily="2" charset="77"/>
              </a:rPr>
              <a:t>Lack of or rudimentary  IT systems </a:t>
            </a:r>
          </a:p>
        </p:txBody>
      </p:sp>
      <p:sp>
        <p:nvSpPr>
          <p:cNvPr id="6" name="Text Box 10">
            <a:extLst>
              <a:ext uri="{FF2B5EF4-FFF2-40B4-BE49-F238E27FC236}">
                <a16:creationId xmlns:a16="http://schemas.microsoft.com/office/drawing/2014/main" id="{21E437EA-EAD5-2845-A47D-52F19CB207A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416550" y="1365250"/>
            <a:ext cx="4267202" cy="2057400"/>
          </a:xfrm>
          <a:prstGeom prst="rect">
            <a:avLst/>
          </a:prstGeom>
          <a:solidFill>
            <a:srgbClr val="00A1DE"/>
          </a:solidFill>
          <a:ln w="12700" algn="ctr">
            <a:noFill/>
            <a:miter lim="800000"/>
            <a:headEnd/>
            <a:tailEnd type="none" w="sm" len="med"/>
          </a:ln>
        </p:spPr>
        <p:txBody>
          <a:bodyPr vert="horz" lIns="36000" tIns="36000" rIns="36000" bIns="36000" rtlCol="0" anchor="ctr" anchorCtr="1">
            <a:normAutofit/>
          </a:bodyPr>
          <a:lstStyle>
            <a:lvl1pPr marL="0">
              <a:defRPr sz="2000">
                <a:latin typeface="Arial" charset="0"/>
                <a:ea typeface="Arial" charset="0"/>
                <a:cs typeface="Arial" charset="0"/>
              </a:defRPr>
            </a:lvl1pPr>
            <a:lvl2pPr marL="457215">
              <a:defRPr>
                <a:latin typeface="Arial" charset="0"/>
                <a:ea typeface="Arial" charset="0"/>
                <a:cs typeface="Arial" charset="0"/>
              </a:defRPr>
            </a:lvl2pPr>
            <a:lvl3pPr marL="914430">
              <a:defRPr>
                <a:latin typeface="Arial" charset="0"/>
                <a:ea typeface="Arial" charset="0"/>
                <a:cs typeface="Arial" charset="0"/>
              </a:defRPr>
            </a:lvl3pPr>
            <a:lvl4pPr marL="1371645">
              <a:defRPr>
                <a:latin typeface="Arial" charset="0"/>
                <a:ea typeface="Arial" charset="0"/>
                <a:cs typeface="Arial" charset="0"/>
              </a:defRPr>
            </a:lvl4pPr>
            <a:lvl5pPr marL="1828861">
              <a:defRPr>
                <a:latin typeface="Arial" charset="0"/>
                <a:ea typeface="Arial" charset="0"/>
                <a:cs typeface="Arial" charset="0"/>
              </a:defRPr>
            </a:lvl5pPr>
            <a:lvl6pPr marL="2286076">
              <a:defRPr>
                <a:latin typeface="+mn-lt"/>
                <a:ea typeface="+mn-ea"/>
                <a:cs typeface="+mn-cs"/>
              </a:defRPr>
            </a:lvl6pPr>
            <a:lvl7pPr marL="2743290">
              <a:defRPr>
                <a:latin typeface="+mn-lt"/>
                <a:ea typeface="+mn-ea"/>
                <a:cs typeface="+mn-cs"/>
              </a:defRPr>
            </a:lvl7pPr>
            <a:lvl8pPr marL="3200505">
              <a:defRPr>
                <a:latin typeface="+mn-lt"/>
                <a:ea typeface="+mn-ea"/>
                <a:cs typeface="+mn-cs"/>
              </a:defRPr>
            </a:lvl8pPr>
            <a:lvl9pPr marL="3657720">
              <a:defRPr>
                <a:latin typeface="+mn-lt"/>
                <a:ea typeface="+mn-ea"/>
                <a:cs typeface="+mn-cs"/>
              </a:defRPr>
            </a:lvl9pPr>
          </a:lstStyle>
          <a:p>
            <a:pPr algn="ctr" defTabSz="957263"/>
            <a:r>
              <a:rPr lang="en-US" sz="3200" b="1" dirty="0">
                <a:solidFill>
                  <a:schemeClr val="bg1"/>
                </a:solidFill>
                <a:latin typeface="Museo Sans 500" panose="02000000000000000000" pitchFamily="2" charset="77"/>
              </a:rPr>
              <a:t>Low digital literacy </a:t>
            </a:r>
          </a:p>
        </p:txBody>
      </p:sp>
    </p:spTree>
    <p:extLst>
      <p:ext uri="{BB962C8B-B14F-4D97-AF65-F5344CB8AC3E}">
        <p14:creationId xmlns:p14="http://schemas.microsoft.com/office/powerpoint/2010/main" val="25423083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8953" y="390858"/>
            <a:ext cx="11854814" cy="6473826"/>
          </a:xfrm>
          <a:custGeom>
            <a:avLst/>
            <a:gdLst/>
            <a:ahLst/>
            <a:cxnLst/>
            <a:rect l="l" t="t" r="r" b="b"/>
            <a:pathLst>
              <a:path w="11854815" h="6473825">
                <a:moveTo>
                  <a:pt x="11854484" y="6473291"/>
                </a:moveTo>
                <a:lnTo>
                  <a:pt x="0" y="6473291"/>
                </a:lnTo>
                <a:lnTo>
                  <a:pt x="0" y="0"/>
                </a:lnTo>
                <a:lnTo>
                  <a:pt x="11854484" y="0"/>
                </a:lnTo>
                <a:lnTo>
                  <a:pt x="11854484" y="6473291"/>
                </a:lnTo>
                <a:close/>
              </a:path>
            </a:pathLst>
          </a:custGeom>
          <a:solidFill>
            <a:srgbClr val="F6F6F6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699" dirty="0"/>
          </a:p>
        </p:txBody>
      </p:sp>
      <p:pic>
        <p:nvPicPr>
          <p:cNvPr id="68" name="Imagem 67">
            <a:extLst>
              <a:ext uri="{FF2B5EF4-FFF2-40B4-BE49-F238E27FC236}">
                <a16:creationId xmlns:a16="http://schemas.microsoft.com/office/drawing/2014/main" id="{E07DE458-B2DC-49B3-97CE-3E80A76A12F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483384">
            <a:off x="628874" y="1205819"/>
            <a:ext cx="5366043" cy="5713746"/>
          </a:xfrm>
          <a:prstGeom prst="rect">
            <a:avLst/>
          </a:prstGeom>
        </p:spPr>
      </p:pic>
      <p:sp>
        <p:nvSpPr>
          <p:cNvPr id="70" name="Oval 69">
            <a:extLst>
              <a:ext uri="{FF2B5EF4-FFF2-40B4-BE49-F238E27FC236}">
                <a16:creationId xmlns:a16="http://schemas.microsoft.com/office/drawing/2014/main" id="{D81C5971-00D8-4022-AF23-B70D27EB449C}"/>
              </a:ext>
            </a:extLst>
          </p:cNvPr>
          <p:cNvSpPr/>
          <p:nvPr/>
        </p:nvSpPr>
        <p:spPr>
          <a:xfrm>
            <a:off x="3282951" y="1605910"/>
            <a:ext cx="552450" cy="368940"/>
          </a:xfrm>
          <a:prstGeom prst="ellipse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812E24B-0DEF-4472-8918-A82DAED5BA35}"/>
              </a:ext>
            </a:extLst>
          </p:cNvPr>
          <p:cNvSpPr/>
          <p:nvPr/>
        </p:nvSpPr>
        <p:spPr>
          <a:xfrm>
            <a:off x="5858634" y="3927375"/>
            <a:ext cx="247650" cy="222674"/>
          </a:xfrm>
          <a:prstGeom prst="ellipse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 idx="4294967295"/>
          </p:nvPr>
        </p:nvSpPr>
        <p:spPr>
          <a:xfrm>
            <a:off x="3968751" y="2735680"/>
            <a:ext cx="8235950" cy="993092"/>
          </a:xfrm>
          <a:prstGeom prst="rect">
            <a:avLst/>
          </a:prstGeom>
        </p:spPr>
        <p:txBody>
          <a:bodyPr vert="horz" wrap="square" lIns="0" tIns="13335" rIns="0" bIns="0" rtlCol="0" anchor="ctr">
            <a:spAutoFit/>
          </a:bodyPr>
          <a:lstStyle/>
          <a:p>
            <a:pPr marL="12700">
              <a:lnSpc>
                <a:spcPts val="8746"/>
              </a:lnSpc>
              <a:spcBef>
                <a:spcPts val="106"/>
              </a:spcBef>
            </a:pPr>
            <a:r>
              <a:rPr lang="en-US" sz="4400" spc="-55" dirty="0">
                <a:solidFill>
                  <a:srgbClr val="2B3180"/>
                </a:solidFill>
                <a:latin typeface="Museo Sans 500"/>
                <a:cs typeface="Arial"/>
              </a:rPr>
              <a:t>MFIs digital transformation</a:t>
            </a:r>
            <a:endParaRPr lang="en-US" sz="3200" dirty="0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9B098D81-2616-D642-860F-C800C051CD0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589" y="-6348"/>
            <a:ext cx="1614112" cy="1385989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6323290-D310-3342-801B-0B06B85F23DD}"/>
              </a:ext>
            </a:extLst>
          </p:cNvPr>
          <p:cNvSpPr/>
          <p:nvPr/>
        </p:nvSpPr>
        <p:spPr>
          <a:xfrm>
            <a:off x="5830570" y="3870593"/>
            <a:ext cx="61391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spc="215" dirty="0">
                <a:solidFill>
                  <a:srgbClr val="2EBCE1"/>
                </a:solidFill>
                <a:latin typeface="Museo Sans 500" panose="02000000000000000000" pitchFamily="2" charset="77"/>
                <a:cs typeface="Arial"/>
              </a:rPr>
              <a:t>A roadmap</a:t>
            </a:r>
            <a:endParaRPr lang="en-US" sz="300" dirty="0">
              <a:latin typeface="Museo Sans 500" panose="02000000000000000000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52862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633023-150D-9549-903A-5A4AB4EB7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1257" y="222250"/>
            <a:ext cx="10160692" cy="838200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Museo Sans 500" panose="02000000000000000000" pitchFamily="2" charset="77"/>
              </a:rPr>
              <a:t>Digital transformation is essential for MFIs to remain competitive and better serve their clients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23A1C54E-16FF-E04F-97D5-21E5530851F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53460754"/>
              </p:ext>
            </p:extLst>
          </p:nvPr>
        </p:nvGraphicFramePr>
        <p:xfrm>
          <a:off x="223023" y="1460008"/>
          <a:ext cx="11848070" cy="52187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22E38E79-F58F-9B4C-B70D-191C3A177A22}"/>
              </a:ext>
            </a:extLst>
          </p:cNvPr>
          <p:cNvSpPr/>
          <p:nvPr/>
        </p:nvSpPr>
        <p:spPr>
          <a:xfrm>
            <a:off x="5187950" y="3346450"/>
            <a:ext cx="1905000" cy="1523999"/>
          </a:xfrm>
          <a:prstGeom prst="ellipse">
            <a:avLst/>
          </a:prstGeom>
          <a:solidFill>
            <a:srgbClr val="23BCE1"/>
          </a:solidFill>
          <a:ln>
            <a:solidFill>
              <a:srgbClr val="23BCE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6377">
              <a:buClr>
                <a:srgbClr val="000000"/>
              </a:buClr>
              <a:defRPr/>
            </a:pPr>
            <a:r>
              <a:rPr lang="en-US" sz="1200" b="1" i="1" kern="0" dirty="0">
                <a:solidFill>
                  <a:srgbClr val="FFFFFF"/>
                </a:solidFill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  <a:sym typeface="Arial"/>
              </a:rPr>
              <a:t>Pillars for MFIs digital transformation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BA0C75-079A-BA44-8185-7568E9E27F0C}"/>
              </a:ext>
            </a:extLst>
          </p:cNvPr>
          <p:cNvSpPr txBox="1"/>
          <p:nvPr/>
        </p:nvSpPr>
        <p:spPr>
          <a:xfrm>
            <a:off x="8656086" y="5060396"/>
            <a:ext cx="3219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Leverage technology to digitize traditional distribution channels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D4445D-B1BD-F847-8B88-750D77ECA4A9}"/>
              </a:ext>
            </a:extLst>
          </p:cNvPr>
          <p:cNvSpPr txBox="1"/>
          <p:nvPr/>
        </p:nvSpPr>
        <p:spPr>
          <a:xfrm>
            <a:off x="8630718" y="2424526"/>
            <a:ext cx="324511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dirty="0">
                <a:latin typeface="Century Gothic" panose="020B0502020202020204" pitchFamily="34" charset="0"/>
                <a:cs typeface="Lato Light" panose="020F0502020204030203" pitchFamily="34" charset="0"/>
              </a:rPr>
              <a:t>Digitization for fostering innovation across products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5E6D68-06E0-3544-98D8-9597764B4B65}"/>
              </a:ext>
            </a:extLst>
          </p:cNvPr>
          <p:cNvSpPr txBox="1"/>
          <p:nvPr/>
        </p:nvSpPr>
        <p:spPr>
          <a:xfrm>
            <a:off x="615950" y="5015960"/>
            <a:ext cx="32197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400" dirty="0">
                <a:latin typeface="Century Gothic" panose="020B0502020202020204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Technology can increase connectivity with customers and employees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6CEF39-C428-944D-996A-A86F4E3A4A65}"/>
              </a:ext>
            </a:extLst>
          </p:cNvPr>
          <p:cNvSpPr txBox="1"/>
          <p:nvPr/>
        </p:nvSpPr>
        <p:spPr>
          <a:xfrm>
            <a:off x="615950" y="2352261"/>
            <a:ext cx="33911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600" dirty="0">
                <a:latin typeface="Museo Sans 100" panose="02000000000000000000" pitchFamily="2" charset="77"/>
                <a:ea typeface="Lato Light" panose="020F0502020204030203" pitchFamily="34" charset="0"/>
                <a:cs typeface="Lato Light" panose="020F0502020204030203" pitchFamily="34" charset="0"/>
              </a:rPr>
              <a:t>Digitizing a number of repetitive and low-risk processes </a:t>
            </a:r>
          </a:p>
        </p:txBody>
      </p:sp>
    </p:spTree>
    <p:extLst>
      <p:ext uri="{BB962C8B-B14F-4D97-AF65-F5344CB8AC3E}">
        <p14:creationId xmlns:p14="http://schemas.microsoft.com/office/powerpoint/2010/main" val="32475675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A08FBE-1901-B340-A1CF-1C03451444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Z" dirty="0"/>
              <a:t>Recommendations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0098599-704B-094C-A748-48F90C036461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4010903289"/>
              </p:ext>
            </p:extLst>
          </p:nvPr>
        </p:nvGraphicFramePr>
        <p:xfrm>
          <a:off x="615950" y="1365250"/>
          <a:ext cx="109728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4FFDF2-2C89-7645-A699-155682C98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645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633023-150D-9549-903A-5A4AB4EB77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Museo Sans 500" panose="02000000000000000000" pitchFamily="2" charset="77"/>
              </a:rPr>
              <a:t>Agenda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A1CCC7-5FDF-0847-BEDB-64DDC97EB052}"/>
              </a:ext>
            </a:extLst>
          </p:cNvPr>
          <p:cNvSpPr txBox="1"/>
          <p:nvPr/>
        </p:nvSpPr>
        <p:spPr>
          <a:xfrm>
            <a:off x="889970" y="1130787"/>
            <a:ext cx="10241580" cy="3338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lnSpc>
                <a:spcPct val="150000"/>
              </a:lnSpc>
              <a:spcAft>
                <a:spcPts val="600"/>
              </a:spcAft>
              <a:buAutoNum type="romanUcPeriod"/>
            </a:pPr>
            <a:r>
              <a:rPr lang="en-US" sz="2600" dirty="0">
                <a:solidFill>
                  <a:srgbClr val="2B3180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Introduction to UNCDF &amp; our work</a:t>
            </a:r>
          </a:p>
          <a:p>
            <a:pPr marL="571500" indent="-571500" algn="just">
              <a:lnSpc>
                <a:spcPct val="150000"/>
              </a:lnSpc>
              <a:spcAft>
                <a:spcPts val="600"/>
              </a:spcAft>
              <a:buAutoNum type="romanUcPeriod"/>
            </a:pPr>
            <a:r>
              <a:rPr lang="en-US" sz="2600" dirty="0">
                <a:solidFill>
                  <a:srgbClr val="2B3180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Project achievements &amp; learnings </a:t>
            </a:r>
          </a:p>
          <a:p>
            <a:pPr marL="571500" indent="-571500" algn="just">
              <a:lnSpc>
                <a:spcPct val="150000"/>
              </a:lnSpc>
              <a:spcAft>
                <a:spcPts val="600"/>
              </a:spcAft>
              <a:buAutoNum type="romanUcPeriod"/>
            </a:pPr>
            <a:r>
              <a:rPr lang="en-US" sz="2600" dirty="0">
                <a:solidFill>
                  <a:srgbClr val="2B3180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Panel discussion: System integrator perspective</a:t>
            </a:r>
          </a:p>
          <a:p>
            <a:pPr marL="571500" indent="-571500" algn="just">
              <a:lnSpc>
                <a:spcPct val="150000"/>
              </a:lnSpc>
              <a:spcAft>
                <a:spcPts val="600"/>
              </a:spcAft>
              <a:buAutoNum type="romanUcPeriod"/>
            </a:pPr>
            <a:r>
              <a:rPr lang="en-US" sz="2600" dirty="0">
                <a:solidFill>
                  <a:srgbClr val="2B3180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Presenting the industry position paper </a:t>
            </a:r>
          </a:p>
          <a:p>
            <a:pPr marL="571500" indent="-571500" algn="just">
              <a:lnSpc>
                <a:spcPct val="150000"/>
              </a:lnSpc>
              <a:spcAft>
                <a:spcPts val="600"/>
              </a:spcAft>
              <a:buAutoNum type="romanUcPeriod"/>
            </a:pPr>
            <a:r>
              <a:rPr lang="en-US" sz="2600" dirty="0">
                <a:solidFill>
                  <a:srgbClr val="2B3180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Q &amp; A </a:t>
            </a:r>
          </a:p>
        </p:txBody>
      </p:sp>
    </p:spTree>
    <p:extLst>
      <p:ext uri="{BB962C8B-B14F-4D97-AF65-F5344CB8AC3E}">
        <p14:creationId xmlns:p14="http://schemas.microsoft.com/office/powerpoint/2010/main" val="6478168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3968750" y="2965450"/>
            <a:ext cx="4572000" cy="2667000"/>
          </a:xfrm>
          <a:prstGeom prst="rect">
            <a:avLst/>
          </a:prstGeom>
        </p:spPr>
        <p:txBody>
          <a:bodyPr>
            <a:normAutofit/>
          </a:bodyPr>
          <a:lstStyle>
            <a:lvl1pPr marL="0">
              <a:defRPr sz="2000">
                <a:latin typeface="Arial" charset="0"/>
                <a:ea typeface="Arial" charset="0"/>
                <a:cs typeface="Arial" charset="0"/>
              </a:defRPr>
            </a:lvl1pPr>
            <a:lvl2pPr marL="457215">
              <a:defRPr>
                <a:latin typeface="Arial" charset="0"/>
                <a:ea typeface="Arial" charset="0"/>
                <a:cs typeface="Arial" charset="0"/>
              </a:defRPr>
            </a:lvl2pPr>
            <a:lvl3pPr marL="914430">
              <a:defRPr>
                <a:latin typeface="Arial" charset="0"/>
                <a:ea typeface="Arial" charset="0"/>
                <a:cs typeface="Arial" charset="0"/>
              </a:defRPr>
            </a:lvl3pPr>
            <a:lvl4pPr marL="1371645">
              <a:defRPr>
                <a:latin typeface="Arial" charset="0"/>
                <a:ea typeface="Arial" charset="0"/>
                <a:cs typeface="Arial" charset="0"/>
              </a:defRPr>
            </a:lvl4pPr>
            <a:lvl5pPr marL="1828861">
              <a:defRPr>
                <a:latin typeface="Arial" charset="0"/>
                <a:ea typeface="Arial" charset="0"/>
                <a:cs typeface="Arial" charset="0"/>
              </a:defRPr>
            </a:lvl5pPr>
            <a:lvl6pPr marL="2286076">
              <a:defRPr>
                <a:latin typeface="+mn-lt"/>
                <a:ea typeface="+mn-ea"/>
                <a:cs typeface="+mn-cs"/>
              </a:defRPr>
            </a:lvl6pPr>
            <a:lvl7pPr marL="2743290">
              <a:defRPr>
                <a:latin typeface="+mn-lt"/>
                <a:ea typeface="+mn-ea"/>
                <a:cs typeface="+mn-cs"/>
              </a:defRPr>
            </a:lvl7pPr>
            <a:lvl8pPr marL="3200505">
              <a:defRPr>
                <a:latin typeface="+mn-lt"/>
                <a:ea typeface="+mn-ea"/>
                <a:cs typeface="+mn-cs"/>
              </a:defRPr>
            </a:lvl8pPr>
            <a:lvl9pPr marL="3657720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en-US" sz="4800" b="1" kern="0" dirty="0">
                <a:solidFill>
                  <a:srgbClr val="2EBCE1"/>
                </a:solidFill>
                <a:latin typeface="Museo Sans 500" panose="02000000000000000000" pitchFamily="2" charset="77"/>
                <a:cs typeface="Arial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34471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7510BB5-EC6A-7342-8ED7-FC25E9183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50" y="222250"/>
            <a:ext cx="10806461" cy="838200"/>
          </a:xfrm>
        </p:spPr>
        <p:txBody>
          <a:bodyPr>
            <a:normAutofit fontScale="85000" lnSpcReduction="20000"/>
          </a:bodyPr>
          <a:lstStyle/>
          <a:p>
            <a:r>
              <a:rPr lang="en-US" b="0" dirty="0"/>
              <a:t>	</a:t>
            </a:r>
            <a:r>
              <a:rPr lang="en-US" b="0" dirty="0">
                <a:latin typeface="Museo Sans 500" panose="02000000000000000000" pitchFamily="2" charset="77"/>
              </a:rPr>
              <a:t>UNCDF</a:t>
            </a:r>
          </a:p>
          <a:p>
            <a:r>
              <a:rPr lang="en-US" b="0" dirty="0">
                <a:latin typeface="Museo Sans 500" panose="02000000000000000000" pitchFamily="2" charset="77"/>
              </a:rPr>
              <a:t>Inclusive Digital Economies:   Market Development Approach</a:t>
            </a:r>
            <a:endParaRPr lang="en-US" dirty="0">
              <a:latin typeface="Museo Sans 500" panose="02000000000000000000" pitchFamily="2" charset="77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C0722D-8981-487D-B410-7BCC13BC57A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43901" y="3401157"/>
            <a:ext cx="10349264" cy="306091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F78B82-4843-4D6C-8B0F-634F9D8C25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6674" y="1230084"/>
            <a:ext cx="7440911" cy="2133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208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42DD2C9-AF2A-4076-A4B3-4C420F178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392" y="41421"/>
            <a:ext cx="11148011" cy="838200"/>
          </a:xfrm>
        </p:spPr>
        <p:txBody>
          <a:bodyPr>
            <a:normAutofit/>
          </a:bodyPr>
          <a:lstStyle/>
          <a:p>
            <a:pPr>
              <a:buClr>
                <a:srgbClr val="000000"/>
              </a:buClr>
              <a:defRPr/>
            </a:pPr>
            <a:r>
              <a:rPr lang="en-CA" sz="3000" spc="-85" dirty="0">
                <a:latin typeface="Museo Sans 500"/>
                <a:sym typeface="Lato Black"/>
              </a:rPr>
              <a:t>UNCDF Workstreams: Building Blocks for a Digital Economy</a:t>
            </a:r>
            <a:endParaRPr lang="en-US" sz="3200" spc="-85" dirty="0">
              <a:latin typeface="Museo Sans 500" panose="02000000000000000000" pitchFamily="2" charset="77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BFB61A4-67F5-F24E-B4A1-60F143C0E2C7}"/>
              </a:ext>
            </a:extLst>
          </p:cNvPr>
          <p:cNvSpPr/>
          <p:nvPr/>
        </p:nvSpPr>
        <p:spPr>
          <a:xfrm>
            <a:off x="675136" y="1475189"/>
            <a:ext cx="5062338" cy="2313605"/>
          </a:xfrm>
          <a:prstGeom prst="roundRect">
            <a:avLst/>
          </a:prstGeom>
          <a:solidFill>
            <a:srgbClr val="2A3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09849">
              <a:lnSpc>
                <a:spcPts val="2296"/>
              </a:lnSpc>
              <a:spcBef>
                <a:spcPct val="0"/>
              </a:spcBef>
              <a:spcAft>
                <a:spcPct val="35000"/>
              </a:spcAft>
            </a:pPr>
            <a:endParaRPr lang="en-US" sz="1797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10" name="Picture 9" descr="A picture containing building, table, drawing&#10;&#10;Description automatically generated">
            <a:extLst>
              <a:ext uri="{FF2B5EF4-FFF2-40B4-BE49-F238E27FC236}">
                <a16:creationId xmlns:a16="http://schemas.microsoft.com/office/drawing/2014/main" id="{28EB13F9-EF87-ED40-994E-9F3397BC8C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993" y="2357303"/>
            <a:ext cx="1377247" cy="973232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FF5F0BE-189C-8444-B236-F9B4BF932249}"/>
              </a:ext>
            </a:extLst>
          </p:cNvPr>
          <p:cNvSpPr/>
          <p:nvPr/>
        </p:nvSpPr>
        <p:spPr>
          <a:xfrm>
            <a:off x="2104264" y="2461378"/>
            <a:ext cx="340344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37"/>
              </a:lnSpc>
            </a:pPr>
            <a:r>
              <a:rPr lang="en-CA" sz="1600" dirty="0">
                <a:solidFill>
                  <a:schemeClr val="bg1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Working with governments to develop policies that support and provide an enabling environment for digital payments and services</a:t>
            </a:r>
            <a:endParaRPr lang="en-US" sz="1600" dirty="0">
              <a:solidFill>
                <a:schemeClr val="bg1"/>
              </a:solidFill>
              <a:latin typeface="Museo Sans 500" panose="02000000000000000000" pitchFamily="2" charset="77"/>
              <a:cs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06AE71-2939-2141-B810-5D5F59ED2796}"/>
              </a:ext>
            </a:extLst>
          </p:cNvPr>
          <p:cNvSpPr/>
          <p:nvPr/>
        </p:nvSpPr>
        <p:spPr>
          <a:xfrm>
            <a:off x="742993" y="1670899"/>
            <a:ext cx="4926624" cy="4259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09849">
              <a:lnSpc>
                <a:spcPts val="2495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795" b="1" dirty="0">
                <a:solidFill>
                  <a:schemeClr val="bg1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Policy &amp; Regulation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E074BFD-0E38-E349-8F96-069F1442D5C2}"/>
              </a:ext>
            </a:extLst>
          </p:cNvPr>
          <p:cNvSpPr/>
          <p:nvPr/>
        </p:nvSpPr>
        <p:spPr>
          <a:xfrm>
            <a:off x="6625026" y="1466444"/>
            <a:ext cx="5062338" cy="2313605"/>
          </a:xfrm>
          <a:prstGeom prst="roundRect">
            <a:avLst/>
          </a:prstGeom>
          <a:solidFill>
            <a:srgbClr val="2A3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09849">
              <a:lnSpc>
                <a:spcPts val="2296"/>
              </a:lnSpc>
              <a:spcBef>
                <a:spcPct val="0"/>
              </a:spcBef>
              <a:spcAft>
                <a:spcPct val="35000"/>
              </a:spcAft>
            </a:pPr>
            <a:endParaRPr lang="en-US" sz="1797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DC5C4CD-6565-BA40-8D06-0DDDA92E3BE2}"/>
              </a:ext>
            </a:extLst>
          </p:cNvPr>
          <p:cNvSpPr/>
          <p:nvPr/>
        </p:nvSpPr>
        <p:spPr>
          <a:xfrm>
            <a:off x="6981074" y="1741905"/>
            <a:ext cx="4548490" cy="7480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09849">
              <a:lnSpc>
                <a:spcPts val="2495"/>
              </a:lnSpc>
              <a:spcBef>
                <a:spcPct val="0"/>
              </a:spcBef>
              <a:spcAft>
                <a:spcPct val="35000"/>
              </a:spcAft>
            </a:pPr>
            <a:r>
              <a:rPr lang="en-CA" sz="2795" b="1" dirty="0">
                <a:solidFill>
                  <a:schemeClr val="bg1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Open Digital Payment Ecosystem</a:t>
            </a:r>
            <a:endParaRPr lang="en-US" sz="2795" b="1" dirty="0">
              <a:solidFill>
                <a:schemeClr val="bg1"/>
              </a:solidFill>
              <a:latin typeface="Museo Sans 500" panose="02000000000000000000" pitchFamily="2" charset="77"/>
              <a:cs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D76E36A-ECCE-D346-B99D-7F145DE2CC5D}"/>
              </a:ext>
            </a:extLst>
          </p:cNvPr>
          <p:cNvSpPr/>
          <p:nvPr/>
        </p:nvSpPr>
        <p:spPr>
          <a:xfrm>
            <a:off x="7854950" y="2511420"/>
            <a:ext cx="3406366" cy="13106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96"/>
              </a:lnSpc>
            </a:pPr>
            <a:r>
              <a:rPr lang="en-CA" sz="1600" dirty="0">
                <a:solidFill>
                  <a:schemeClr val="bg1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Understanding the importance of digital payments as the basis for sustainable, economically impactful digital service</a:t>
            </a:r>
            <a:endParaRPr lang="en-US" sz="1600" dirty="0">
              <a:solidFill>
                <a:schemeClr val="bg1"/>
              </a:solidFill>
              <a:latin typeface="Museo Sans 500" panose="02000000000000000000" pitchFamily="2" charset="77"/>
              <a:cs typeface="Arial" panose="020B0604020202020204" pitchFamily="34" charset="0"/>
            </a:endParaRPr>
          </a:p>
          <a:p>
            <a:pPr marL="285207" indent="-285207">
              <a:lnSpc>
                <a:spcPts val="1896"/>
              </a:lnSpc>
              <a:buFont typeface="Wingdings" pitchFamily="2" charset="2"/>
              <a:buChar char="§"/>
            </a:pPr>
            <a:endParaRPr lang="en-US" sz="1797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BEADA815-847D-BC41-8153-265A4FC1EA33}"/>
              </a:ext>
            </a:extLst>
          </p:cNvPr>
          <p:cNvSpPr/>
          <p:nvPr/>
        </p:nvSpPr>
        <p:spPr>
          <a:xfrm>
            <a:off x="700947" y="4213308"/>
            <a:ext cx="5062338" cy="2313605"/>
          </a:xfrm>
          <a:prstGeom prst="roundRect">
            <a:avLst/>
          </a:prstGeom>
          <a:solidFill>
            <a:srgbClr val="2A3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09849">
              <a:lnSpc>
                <a:spcPts val="2296"/>
              </a:lnSpc>
              <a:spcBef>
                <a:spcPct val="0"/>
              </a:spcBef>
              <a:spcAft>
                <a:spcPct val="35000"/>
              </a:spcAft>
            </a:pPr>
            <a:endParaRPr lang="en-US" sz="1797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8D5C51CD-8610-284D-AFA1-2FD6589441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191" y="5139145"/>
            <a:ext cx="1541111" cy="1089028"/>
          </a:xfrm>
          <a:prstGeom prst="rect">
            <a:avLst/>
          </a:prstGeom>
        </p:spPr>
      </p:pic>
      <p:pic>
        <p:nvPicPr>
          <p:cNvPr id="20" name="Picture 19" descr="A picture containing drawing, shirt&#10;&#10;Description automatically generated">
            <a:extLst>
              <a:ext uri="{FF2B5EF4-FFF2-40B4-BE49-F238E27FC236}">
                <a16:creationId xmlns:a16="http://schemas.microsoft.com/office/drawing/2014/main" id="{9215A45D-0821-6B43-8987-49AC8B0CB4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94299" y="2209651"/>
            <a:ext cx="1586194" cy="1120884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709CE62-A22E-F84D-B8E4-A67FC5DFADE4}"/>
              </a:ext>
            </a:extLst>
          </p:cNvPr>
          <p:cNvSpPr/>
          <p:nvPr/>
        </p:nvSpPr>
        <p:spPr>
          <a:xfrm>
            <a:off x="6625026" y="4213308"/>
            <a:ext cx="5062338" cy="2313605"/>
          </a:xfrm>
          <a:prstGeom prst="roundRect">
            <a:avLst/>
          </a:prstGeom>
          <a:solidFill>
            <a:srgbClr val="2A3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09849">
              <a:lnSpc>
                <a:spcPts val="2296"/>
              </a:lnSpc>
              <a:spcBef>
                <a:spcPct val="0"/>
              </a:spcBef>
              <a:spcAft>
                <a:spcPct val="35000"/>
              </a:spcAft>
            </a:pPr>
            <a:endParaRPr lang="en-US" sz="1797" b="1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4490D28-ACEF-8041-9D70-67276DBC2D3D}"/>
              </a:ext>
            </a:extLst>
          </p:cNvPr>
          <p:cNvSpPr/>
          <p:nvPr/>
        </p:nvSpPr>
        <p:spPr>
          <a:xfrm>
            <a:off x="7854950" y="5170120"/>
            <a:ext cx="3674613" cy="10669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96"/>
              </a:lnSpc>
            </a:pPr>
            <a:r>
              <a:rPr lang="en-CA" sz="1600" dirty="0">
                <a:solidFill>
                  <a:schemeClr val="bg1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Supporting entrepreneurs and MSMEs to build inclusive digital services that improve local livelihoods</a:t>
            </a:r>
            <a:endParaRPr lang="en-US" sz="1600" dirty="0">
              <a:solidFill>
                <a:schemeClr val="bg1"/>
              </a:solidFill>
              <a:latin typeface="Museo Sans 500" panose="02000000000000000000" pitchFamily="2" charset="77"/>
              <a:cs typeface="Arial" panose="020B0604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CFA7FD-55DA-B34A-88A6-BBA7CA9E07F7}"/>
              </a:ext>
            </a:extLst>
          </p:cNvPr>
          <p:cNvSpPr/>
          <p:nvPr/>
        </p:nvSpPr>
        <p:spPr>
          <a:xfrm>
            <a:off x="7169150" y="4536967"/>
            <a:ext cx="3886200" cy="408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709849">
              <a:lnSpc>
                <a:spcPts val="2296"/>
              </a:lnSpc>
              <a:spcBef>
                <a:spcPct val="0"/>
              </a:spcBef>
              <a:spcAft>
                <a:spcPct val="35000"/>
              </a:spcAft>
            </a:pPr>
            <a:r>
              <a:rPr lang="en-CA" sz="2795" b="1" dirty="0">
                <a:solidFill>
                  <a:schemeClr val="bg1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Inclusive </a:t>
            </a:r>
            <a:r>
              <a:rPr lang="en-US" sz="2795" b="1" dirty="0">
                <a:solidFill>
                  <a:schemeClr val="bg1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Innovation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5351A74-6CD2-F94D-8DB5-956BE3FD0176}"/>
              </a:ext>
            </a:extLst>
          </p:cNvPr>
          <p:cNvSpPr/>
          <p:nvPr/>
        </p:nvSpPr>
        <p:spPr>
          <a:xfrm>
            <a:off x="1022770" y="4536967"/>
            <a:ext cx="4405332" cy="4081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2296"/>
              </a:lnSpc>
            </a:pPr>
            <a:r>
              <a:rPr lang="en-CA" sz="2795" b="1" dirty="0">
                <a:solidFill>
                  <a:schemeClr val="bg1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Skills</a:t>
            </a:r>
            <a:endParaRPr lang="en-US" sz="2795" b="1" dirty="0">
              <a:solidFill>
                <a:schemeClr val="bg1"/>
              </a:solidFill>
              <a:latin typeface="Museo Sans 500" panose="02000000000000000000" pitchFamily="2" charset="77"/>
              <a:cs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1A9FDDF-FEA8-E842-86AA-4BA90887A6EE}"/>
              </a:ext>
            </a:extLst>
          </p:cNvPr>
          <p:cNvSpPr/>
          <p:nvPr/>
        </p:nvSpPr>
        <p:spPr>
          <a:xfrm>
            <a:off x="1911349" y="5264197"/>
            <a:ext cx="3596359" cy="8233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896"/>
              </a:lnSpc>
            </a:pPr>
            <a:r>
              <a:rPr lang="en-CA" sz="1600" dirty="0">
                <a:solidFill>
                  <a:schemeClr val="bg1"/>
                </a:solidFill>
                <a:latin typeface="Museo Sans 500" panose="02000000000000000000" pitchFamily="2" charset="77"/>
                <a:cs typeface="Arial" panose="020B0604020202020204" pitchFamily="34" charset="0"/>
              </a:rPr>
              <a:t>Helping users acquire the necessary skills (digital and financial) to adopt new digital services</a:t>
            </a:r>
            <a:endParaRPr lang="en-US" sz="1600" dirty="0">
              <a:solidFill>
                <a:schemeClr val="bg1"/>
              </a:solidFill>
              <a:latin typeface="Museo Sans 500" panose="02000000000000000000" pitchFamily="2" charset="77"/>
              <a:cs typeface="Arial" panose="020B060402020202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34515FE1-9A5A-F847-9AC3-C70F89D43E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36813" y="5132558"/>
            <a:ext cx="1531892" cy="108251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B90451-B68C-2C46-A7A4-6DEAEB16676B}"/>
              </a:ext>
            </a:extLst>
          </p:cNvPr>
          <p:cNvSpPr txBox="1"/>
          <p:nvPr/>
        </p:nvSpPr>
        <p:spPr>
          <a:xfrm>
            <a:off x="9773587" y="629587"/>
            <a:ext cx="237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+mj-lt"/>
              </a:rPr>
              <a:t> </a:t>
            </a:r>
            <a:endParaRPr lang="en-US" dirty="0">
              <a:latin typeface="+mj-lt"/>
            </a:endParaRPr>
          </a:p>
        </p:txBody>
      </p:sp>
      <p:sp>
        <p:nvSpPr>
          <p:cNvPr id="5" name="Right Arrow 4"/>
          <p:cNvSpPr/>
          <p:nvPr/>
        </p:nvSpPr>
        <p:spPr>
          <a:xfrm>
            <a:off x="5986897" y="2400209"/>
            <a:ext cx="457200" cy="5013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3" name="Down Arrow 12"/>
          <p:cNvSpPr/>
          <p:nvPr/>
        </p:nvSpPr>
        <p:spPr>
          <a:xfrm>
            <a:off x="8994120" y="3843585"/>
            <a:ext cx="457200" cy="3334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6" name="Left Arrow 15"/>
          <p:cNvSpPr/>
          <p:nvPr/>
        </p:nvSpPr>
        <p:spPr>
          <a:xfrm>
            <a:off x="5986897" y="5132558"/>
            <a:ext cx="414517" cy="5206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  <p:sp>
        <p:nvSpPr>
          <p:cNvPr id="19" name="Up Arrow 18"/>
          <p:cNvSpPr/>
          <p:nvPr/>
        </p:nvSpPr>
        <p:spPr>
          <a:xfrm>
            <a:off x="3003516" y="3843585"/>
            <a:ext cx="457200" cy="33345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33534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218953" y="390858"/>
            <a:ext cx="11854814" cy="6473826"/>
          </a:xfrm>
          <a:custGeom>
            <a:avLst/>
            <a:gdLst/>
            <a:ahLst/>
            <a:cxnLst/>
            <a:rect l="l" t="t" r="r" b="b"/>
            <a:pathLst>
              <a:path w="11854815" h="6473825">
                <a:moveTo>
                  <a:pt x="11854484" y="6473291"/>
                </a:moveTo>
                <a:lnTo>
                  <a:pt x="0" y="6473291"/>
                </a:lnTo>
                <a:lnTo>
                  <a:pt x="0" y="0"/>
                </a:lnTo>
                <a:lnTo>
                  <a:pt x="11854484" y="0"/>
                </a:lnTo>
                <a:lnTo>
                  <a:pt x="11854484" y="6473291"/>
                </a:lnTo>
                <a:close/>
              </a:path>
            </a:pathLst>
          </a:custGeom>
          <a:solidFill>
            <a:srgbClr val="F6F6F6">
              <a:alpha val="50000"/>
            </a:srgbClr>
          </a:solidFill>
        </p:spPr>
        <p:txBody>
          <a:bodyPr wrap="square" lIns="0" tIns="0" rIns="0" bIns="0" rtlCol="0"/>
          <a:lstStyle/>
          <a:p>
            <a:endParaRPr sz="699" dirty="0"/>
          </a:p>
        </p:txBody>
      </p:sp>
      <p:pic>
        <p:nvPicPr>
          <p:cNvPr id="68" name="Imagem 67">
            <a:extLst>
              <a:ext uri="{FF2B5EF4-FFF2-40B4-BE49-F238E27FC236}">
                <a16:creationId xmlns:a16="http://schemas.microsoft.com/office/drawing/2014/main" id="{E07DE458-B2DC-49B3-97CE-3E80A76A12F9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7483384">
            <a:off x="628874" y="1205819"/>
            <a:ext cx="5366043" cy="5713746"/>
          </a:xfrm>
          <a:prstGeom prst="rect">
            <a:avLst/>
          </a:prstGeom>
        </p:spPr>
      </p:pic>
      <p:sp>
        <p:nvSpPr>
          <p:cNvPr id="70" name="Oval 69">
            <a:extLst>
              <a:ext uri="{FF2B5EF4-FFF2-40B4-BE49-F238E27FC236}">
                <a16:creationId xmlns:a16="http://schemas.microsoft.com/office/drawing/2014/main" id="{D81C5971-00D8-4022-AF23-B70D27EB449C}"/>
              </a:ext>
            </a:extLst>
          </p:cNvPr>
          <p:cNvSpPr/>
          <p:nvPr/>
        </p:nvSpPr>
        <p:spPr>
          <a:xfrm>
            <a:off x="3282951" y="1605910"/>
            <a:ext cx="552450" cy="368940"/>
          </a:xfrm>
          <a:prstGeom prst="ellipse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812E24B-0DEF-4472-8918-A82DAED5BA35}"/>
              </a:ext>
            </a:extLst>
          </p:cNvPr>
          <p:cNvSpPr/>
          <p:nvPr/>
        </p:nvSpPr>
        <p:spPr>
          <a:xfrm>
            <a:off x="5858634" y="3927375"/>
            <a:ext cx="247650" cy="222674"/>
          </a:xfrm>
          <a:prstGeom prst="ellipse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 dirty="0"/>
          </a:p>
        </p:txBody>
      </p:sp>
      <p:sp>
        <p:nvSpPr>
          <p:cNvPr id="6" name="object 6"/>
          <p:cNvSpPr txBox="1">
            <a:spLocks noGrp="1"/>
          </p:cNvSpPr>
          <p:nvPr>
            <p:ph type="title" idx="4294967295"/>
          </p:nvPr>
        </p:nvSpPr>
        <p:spPr>
          <a:xfrm>
            <a:off x="3968751" y="2734814"/>
            <a:ext cx="8235950" cy="994824"/>
          </a:xfrm>
          <a:prstGeom prst="rect">
            <a:avLst/>
          </a:prstGeom>
        </p:spPr>
        <p:txBody>
          <a:bodyPr vert="horz" wrap="square" lIns="0" tIns="13335" rIns="0" bIns="0" rtlCol="0" anchor="ctr">
            <a:spAutoFit/>
          </a:bodyPr>
          <a:lstStyle/>
          <a:p>
            <a:pPr marL="12700">
              <a:lnSpc>
                <a:spcPts val="8746"/>
              </a:lnSpc>
              <a:spcBef>
                <a:spcPts val="106"/>
              </a:spcBef>
            </a:pPr>
            <a:r>
              <a:rPr lang="en-US" sz="4400" spc="-55" dirty="0">
                <a:solidFill>
                  <a:srgbClr val="2B3180"/>
                </a:solidFill>
                <a:latin typeface="Museo Sans 500"/>
                <a:cs typeface="Arial"/>
              </a:rPr>
              <a:t>Project achievements, learnings</a:t>
            </a:r>
            <a:endParaRPr lang="en-US" sz="3200" dirty="0"/>
          </a:p>
        </p:txBody>
      </p:sp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id="{9B098D81-2616-D642-860F-C800C051CD0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590589" y="-6348"/>
            <a:ext cx="1614112" cy="1385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52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E407A45-3AD8-FA4C-B4E5-A999226340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Z" dirty="0"/>
              <a:t>Why the project, 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E5F5867-08F1-6341-B28B-9FCFAB3193C5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570148876"/>
              </p:ext>
            </p:extLst>
          </p:nvPr>
        </p:nvGraphicFramePr>
        <p:xfrm>
          <a:off x="615950" y="1365250"/>
          <a:ext cx="109728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39F5A6-B1DE-4742-B108-97484D7AD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1274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7633023-150D-9549-903A-5A4AB4EB77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61257" y="222250"/>
            <a:ext cx="10160692" cy="838200"/>
          </a:xfrm>
        </p:spPr>
        <p:txBody>
          <a:bodyPr>
            <a:normAutofit/>
          </a:bodyPr>
          <a:lstStyle/>
          <a:p>
            <a:r>
              <a:rPr lang="en-US" dirty="0">
                <a:latin typeface="Museo Sans 500" panose="02000000000000000000" pitchFamily="2" charset="77"/>
              </a:rPr>
              <a:t>Project results 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F10EC4C-C8A6-3448-B7BA-D358FA4099A1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3105929902"/>
              </p:ext>
            </p:extLst>
          </p:nvPr>
        </p:nvGraphicFramePr>
        <p:xfrm>
          <a:off x="615950" y="1365250"/>
          <a:ext cx="7848600" cy="4876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C2E7ED0-86A4-8041-9E84-9AC58F9A7F59}"/>
              </a:ext>
            </a:extLst>
          </p:cNvPr>
          <p:cNvSpPr/>
          <p:nvPr/>
        </p:nvSpPr>
        <p:spPr>
          <a:xfrm>
            <a:off x="8769350" y="1974850"/>
            <a:ext cx="2590800" cy="42672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itchFamily="2" charset="2"/>
              <a:buChar char="q"/>
            </a:pPr>
            <a:r>
              <a:rPr lang="en-TZ" dirty="0">
                <a:latin typeface="Museo Sans 500" panose="02000000000000000000" pitchFamily="2" charset="77"/>
              </a:rPr>
              <a:t>Trainings on digital payments: </a:t>
            </a:r>
          </a:p>
          <a:p>
            <a:pPr marL="742950" lvl="1" indent="-285750">
              <a:buFont typeface="Wingdings" pitchFamily="2" charset="2"/>
              <a:buChar char="q"/>
            </a:pPr>
            <a:r>
              <a:rPr lang="en-GB" dirty="0">
                <a:latin typeface="Museo Sans 500" panose="02000000000000000000" pitchFamily="2" charset="77"/>
              </a:rPr>
              <a:t>Open source, real-time payment systems</a:t>
            </a:r>
          </a:p>
          <a:p>
            <a:pPr marL="742950" lvl="1" indent="-285750">
              <a:buFont typeface="Wingdings" pitchFamily="2" charset="2"/>
              <a:buChar char="q"/>
            </a:pPr>
            <a:r>
              <a:rPr lang="en-GB" dirty="0">
                <a:latin typeface="Museo Sans 500" panose="02000000000000000000" pitchFamily="2" charset="77"/>
              </a:rPr>
              <a:t>B</a:t>
            </a:r>
            <a:r>
              <a:rPr lang="en-TZ" dirty="0">
                <a:latin typeface="Museo Sans 500" panose="02000000000000000000" pitchFamily="2" charset="77"/>
              </a:rPr>
              <a:t>usiness models </a:t>
            </a:r>
          </a:p>
          <a:p>
            <a:pPr marL="742950" lvl="1" indent="-285750">
              <a:buFont typeface="Wingdings" pitchFamily="2" charset="2"/>
              <a:buChar char="q"/>
            </a:pPr>
            <a:r>
              <a:rPr lang="en-TZ" dirty="0">
                <a:latin typeface="Museo Sans 500" panose="02000000000000000000" pitchFamily="2" charset="77"/>
              </a:rPr>
              <a:t>Use cases </a:t>
            </a:r>
          </a:p>
          <a:p>
            <a:pPr marL="742950" lvl="1" indent="-285750">
              <a:buFont typeface="Wingdings" pitchFamily="2" charset="2"/>
              <a:buChar char="q"/>
            </a:pPr>
            <a:r>
              <a:rPr lang="en-TZ" dirty="0">
                <a:latin typeface="Museo Sans 500" panose="02000000000000000000" pitchFamily="2" charset="77"/>
              </a:rPr>
              <a:t>Partnerships with other FSPs 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TZ" dirty="0">
                <a:latin typeface="Museo Sans 500" panose="02000000000000000000" pitchFamily="2" charset="77"/>
              </a:rPr>
              <a:t>Policy &amp; advocacy</a:t>
            </a:r>
          </a:p>
          <a:p>
            <a:pPr algn="ctr"/>
            <a:endParaRPr lang="en-TZ" dirty="0"/>
          </a:p>
          <a:p>
            <a:pPr algn="ctr"/>
            <a:endParaRPr lang="en-TZ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35556D-AD4A-2E4F-8EEE-2E01C4A51AF8}"/>
              </a:ext>
            </a:extLst>
          </p:cNvPr>
          <p:cNvSpPr txBox="1"/>
          <p:nvPr/>
        </p:nvSpPr>
        <p:spPr>
          <a:xfrm>
            <a:off x="8769350" y="1453118"/>
            <a:ext cx="2590800" cy="369332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TZ">
                <a:solidFill>
                  <a:schemeClr val="bg1"/>
                </a:solidFill>
                <a:latin typeface="Museo Sans 500" panose="02000000000000000000" pitchFamily="2" charset="77"/>
              </a:rPr>
              <a:t>Other support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9F6AC46-E58F-4049-9A3D-2A43DDC6103C}"/>
              </a:ext>
            </a:extLst>
          </p:cNvPr>
          <p:cNvSpPr/>
          <p:nvPr/>
        </p:nvSpPr>
        <p:spPr>
          <a:xfrm>
            <a:off x="630183" y="6242050"/>
            <a:ext cx="17526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Z" dirty="0"/>
              <a:t>Training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844445-2C87-CE4F-9C9A-4B73E51862B4}"/>
              </a:ext>
            </a:extLst>
          </p:cNvPr>
          <p:cNvSpPr/>
          <p:nvPr/>
        </p:nvSpPr>
        <p:spPr>
          <a:xfrm>
            <a:off x="2397016" y="6235700"/>
            <a:ext cx="17526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Z" dirty="0"/>
              <a:t>Use of local capacity builders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2D659C-CC01-364C-B5ED-442466462AF8}"/>
              </a:ext>
            </a:extLst>
          </p:cNvPr>
          <p:cNvSpPr/>
          <p:nvPr/>
        </p:nvSpPr>
        <p:spPr>
          <a:xfrm>
            <a:off x="4163848" y="6235700"/>
            <a:ext cx="3462501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Z" dirty="0"/>
              <a:t>Institutional strengthening of apex orgs &amp; Evidence based advocacy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A146C2-A31B-9F4B-9343-98C220594104}"/>
              </a:ext>
            </a:extLst>
          </p:cNvPr>
          <p:cNvSpPr/>
          <p:nvPr/>
        </p:nvSpPr>
        <p:spPr>
          <a:xfrm>
            <a:off x="7640581" y="6242050"/>
            <a:ext cx="36195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Z" dirty="0"/>
              <a:t>Creation of a sandbox/lab environment to fast-track learning</a:t>
            </a:r>
          </a:p>
        </p:txBody>
      </p:sp>
    </p:spTree>
    <p:extLst>
      <p:ext uri="{BB962C8B-B14F-4D97-AF65-F5344CB8AC3E}">
        <p14:creationId xmlns:p14="http://schemas.microsoft.com/office/powerpoint/2010/main" val="3487176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ECB87E7-CC9A-BD49-A61E-C7735E832D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Z" dirty="0"/>
              <a:t>Project learnings 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48D3EE6-622B-A443-A2AF-7AE58A140164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962740101"/>
              </p:ext>
            </p:extLst>
          </p:nvPr>
        </p:nvGraphicFramePr>
        <p:xfrm>
          <a:off x="615950" y="1365250"/>
          <a:ext cx="109728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C53F21-2254-334C-B3C6-FAB4257E1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CA7BFBF-9D28-3B4B-913C-B59BF588B04D}"/>
              </a:ext>
            </a:extLst>
          </p:cNvPr>
          <p:cNvSpPr/>
          <p:nvPr/>
        </p:nvSpPr>
        <p:spPr>
          <a:xfrm>
            <a:off x="2520950" y="1060450"/>
            <a:ext cx="16002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Z" dirty="0"/>
              <a:t>TECHNICAL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9D4C59C-4FA5-8245-A9F1-38ACE930E159}"/>
              </a:ext>
            </a:extLst>
          </p:cNvPr>
          <p:cNvSpPr/>
          <p:nvPr/>
        </p:nvSpPr>
        <p:spPr>
          <a:xfrm>
            <a:off x="6254750" y="1060450"/>
            <a:ext cx="14478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Z" dirty="0"/>
              <a:t>BUSINESS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FA12D64-4712-0E4E-9376-A08B32777FC3}"/>
              </a:ext>
            </a:extLst>
          </p:cNvPr>
          <p:cNvSpPr/>
          <p:nvPr/>
        </p:nvSpPr>
        <p:spPr>
          <a:xfrm>
            <a:off x="10064750" y="1079038"/>
            <a:ext cx="1300163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Z" dirty="0"/>
              <a:t>BUSINESS</a:t>
            </a:r>
          </a:p>
        </p:txBody>
      </p:sp>
      <p:sp>
        <p:nvSpPr>
          <p:cNvPr id="3" name="Triangle 2">
            <a:extLst>
              <a:ext uri="{FF2B5EF4-FFF2-40B4-BE49-F238E27FC236}">
                <a16:creationId xmlns:a16="http://schemas.microsoft.com/office/drawing/2014/main" id="{559D676E-B6F4-C545-AB4A-C22BB2EB545C}"/>
              </a:ext>
            </a:extLst>
          </p:cNvPr>
          <p:cNvSpPr/>
          <p:nvPr/>
        </p:nvSpPr>
        <p:spPr>
          <a:xfrm>
            <a:off x="8083550" y="5473426"/>
            <a:ext cx="3505200" cy="1053580"/>
          </a:xfrm>
          <a:prstGeom prst="triangle">
            <a:avLst>
              <a:gd name="adj" fmla="val 10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Z" sz="1200" dirty="0"/>
              <a:t>Digitization makes both business &amp; compliance sense (MFI Act 2018) </a:t>
            </a:r>
          </a:p>
        </p:txBody>
      </p:sp>
    </p:spTree>
    <p:extLst>
      <p:ext uri="{BB962C8B-B14F-4D97-AF65-F5344CB8AC3E}">
        <p14:creationId xmlns:p14="http://schemas.microsoft.com/office/powerpoint/2010/main" val="4276101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DDCCC6F-8FC7-0345-ABA2-62174807B6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Z" dirty="0"/>
              <a:t>Challenges encountered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3BD5406-F75A-974E-8A79-A97CAC50EEE2}"/>
              </a:ext>
            </a:extLst>
          </p:cNvPr>
          <p:cNvGraphicFramePr>
            <a:graphicFrameLocks noGrp="1"/>
          </p:cNvGraphicFramePr>
          <p:nvPr>
            <p:ph sz="quarter" idx="10"/>
            <p:extLst>
              <p:ext uri="{D42A27DB-BD31-4B8C-83A1-F6EECF244321}">
                <p14:modId xmlns:p14="http://schemas.microsoft.com/office/powerpoint/2010/main" val="2728229591"/>
              </p:ext>
            </p:extLst>
          </p:nvPr>
        </p:nvGraphicFramePr>
        <p:xfrm>
          <a:off x="615950" y="1365250"/>
          <a:ext cx="48768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A87419-27A2-634F-9864-A450E4D9F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4FB3AA-EEFA-2F45-8638-84EB4AE2A97B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4E741353-049A-2749-B074-8E81F2CD08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8479994"/>
              </p:ext>
            </p:extLst>
          </p:nvPr>
        </p:nvGraphicFramePr>
        <p:xfrm>
          <a:off x="6153524" y="1435100"/>
          <a:ext cx="4876800" cy="518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5444B96-E268-AD4B-9C10-88EF4DD56956}"/>
              </a:ext>
            </a:extLst>
          </p:cNvPr>
          <p:cNvSpPr/>
          <p:nvPr/>
        </p:nvSpPr>
        <p:spPr>
          <a:xfrm>
            <a:off x="1606550" y="1433979"/>
            <a:ext cx="23622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Z" dirty="0"/>
              <a:t>Project related challenges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EF25C20-0561-FF48-BA22-94EFAA9D561D}"/>
              </a:ext>
            </a:extLst>
          </p:cNvPr>
          <p:cNvSpPr/>
          <p:nvPr/>
        </p:nvSpPr>
        <p:spPr>
          <a:xfrm>
            <a:off x="7092950" y="1337087"/>
            <a:ext cx="25908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TZ" dirty="0"/>
              <a:t>Important issues to note </a:t>
            </a:r>
          </a:p>
        </p:txBody>
      </p:sp>
    </p:spTree>
    <p:extLst>
      <p:ext uri="{BB962C8B-B14F-4D97-AF65-F5344CB8AC3E}">
        <p14:creationId xmlns:p14="http://schemas.microsoft.com/office/powerpoint/2010/main" val="225900920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uy9cPoXIka_xjt35BcYNw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uy9cPoXIka_xjt35BcYN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uy9cPoXIka_xjt35BcYNw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uy9cPoXIka_xjt35BcYN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uy9cPoXIka_xjt35BcYN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uy9cPoXIka_xjt35BcYNw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uy9cPoXIka_xjt35BcYNw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uy9cPoXIka_xjt35BcYNw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uy9cPoXIka_xjt35BcYNw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uy9cPoXIka_xjt35BcYNw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4A5155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58BF9FB8CCC34FBE8AD4F42036DBFE" ma:contentTypeVersion="13" ma:contentTypeDescription="Create a new document." ma:contentTypeScope="" ma:versionID="4d086b6805ba4681ee96b1d945c7071f">
  <xsd:schema xmlns:xsd="http://www.w3.org/2001/XMLSchema" xmlns:xs="http://www.w3.org/2001/XMLSchema" xmlns:p="http://schemas.microsoft.com/office/2006/metadata/properties" xmlns:ns2="cbeaf6cb-3891-4d85-892b-81fd4971d3f5" xmlns:ns3="1e35d478-40be-4ebc-a01a-b8fbc2de31e2" targetNamespace="http://schemas.microsoft.com/office/2006/metadata/properties" ma:root="true" ma:fieldsID="5e29b4f284a665d6dcac8b1f2d822c6a" ns2:_="" ns3:_="">
    <xsd:import namespace="cbeaf6cb-3891-4d85-892b-81fd4971d3f5"/>
    <xsd:import namespace="1e35d478-40be-4ebc-a01a-b8fbc2de31e2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eaf6cb-3891-4d85-892b-81fd4971d3f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35d478-40be-4ebc-a01a-b8fbc2de31e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0E47BA7-304C-49A0-8826-4A4EC6343A6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3CFC85-F025-4A72-A49A-F4B16C2FD9D6}">
  <ds:schemaRefs>
    <ds:schemaRef ds:uri="1e35d478-40be-4ebc-a01a-b8fbc2de31e2"/>
    <ds:schemaRef ds:uri="cbeaf6cb-3891-4d85-892b-81fd4971d3f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A2FA1E02-E047-498D-A781-BAE55D268104}">
  <ds:schemaRefs>
    <ds:schemaRef ds:uri="http://purl.org/dc/dcmitype/"/>
    <ds:schemaRef ds:uri="1e35d478-40be-4ebc-a01a-b8fbc2de31e2"/>
    <ds:schemaRef ds:uri="cbeaf6cb-3891-4d85-892b-81fd4971d3f5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2006/documentManagement/typ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{37702375-74CF-1D46-A98E-69FF961285F1}tf10001057</Template>
  <TotalTime>38360</TotalTime>
  <Words>678</Words>
  <Application>Microsoft Macintosh PowerPoint</Application>
  <PresentationFormat>Custom</PresentationFormat>
  <Paragraphs>122</Paragraphs>
  <Slides>20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</vt:lpstr>
      <vt:lpstr>Century Gothic</vt:lpstr>
      <vt:lpstr>Museo Sans 100</vt:lpstr>
      <vt:lpstr>Museo Sans 500</vt:lpstr>
      <vt:lpstr>Wingdings</vt:lpstr>
      <vt:lpstr>Office Theme</vt:lpstr>
      <vt:lpstr>Capacity building experience on open-source real time payment systems in Tanzania </vt:lpstr>
      <vt:lpstr>PowerPoint Presentation</vt:lpstr>
      <vt:lpstr>PowerPoint Presentation</vt:lpstr>
      <vt:lpstr>PowerPoint Presentation</vt:lpstr>
      <vt:lpstr>Project achievements, learnings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Supporting evidence based advocacy</vt:lpstr>
      <vt:lpstr>PowerPoint Presentation</vt:lpstr>
      <vt:lpstr>Challenges faced by MFIs  </vt:lpstr>
      <vt:lpstr>PowerPoint Presentation</vt:lpstr>
      <vt:lpstr>PowerPoint Presentation</vt:lpstr>
      <vt:lpstr>PowerPoint Presentation</vt:lpstr>
      <vt:lpstr>MFIs digital transformation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Print</dc:title>
  <dc:creator>ivana.damjanov</dc:creator>
  <cp:lastModifiedBy>Paul Damocha</cp:lastModifiedBy>
  <cp:revision>684</cp:revision>
  <dcterms:created xsi:type="dcterms:W3CDTF">2019-03-07T17:40:00Z</dcterms:created>
  <dcterms:modified xsi:type="dcterms:W3CDTF">2022-04-24T16:07:32Z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2019-03-07T00:00:00Z</vt:filetime>
  </property>
  <property fmtid="{D5CDD505-2E9C-101B-9397-08002B2CF9AE}" pid="3" name="Creator">
    <vt:lpwstr>Adobe Illustrator CC 23.0 (Macintosh)</vt:lpwstr>
  </property>
  <property fmtid="{D5CDD505-2E9C-101B-9397-08002B2CF9AE}" pid="4" name="LastSaved">
    <vt:filetime>2019-03-07T00:00:00Z</vt:filetime>
  </property>
  <property fmtid="{D5CDD505-2E9C-101B-9397-08002B2CF9AE}" pid="5" name="ContentTypeId">
    <vt:lpwstr>0x010100AB58BF9FB8CCC34FBE8AD4F42036DBFE</vt:lpwstr>
  </property>
</Properties>
</file>